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73" r:id="rId3"/>
    <p:sldId id="311" r:id="rId4"/>
    <p:sldId id="360" r:id="rId5"/>
    <p:sldId id="369" r:id="rId6"/>
    <p:sldId id="325" r:id="rId7"/>
    <p:sldId id="358" r:id="rId8"/>
    <p:sldId id="374" r:id="rId9"/>
    <p:sldId id="372" r:id="rId10"/>
    <p:sldId id="340" r:id="rId11"/>
    <p:sldId id="350" r:id="rId12"/>
    <p:sldId id="368" r:id="rId13"/>
    <p:sldId id="334" r:id="rId14"/>
    <p:sldId id="258" r:id="rId15"/>
    <p:sldId id="371" r:id="rId16"/>
    <p:sldId id="265" r:id="rId17"/>
    <p:sldId id="291" r:id="rId18"/>
    <p:sldId id="299" r:id="rId19"/>
    <p:sldId id="300" r:id="rId20"/>
    <p:sldId id="365" r:id="rId21"/>
    <p:sldId id="363" r:id="rId22"/>
    <p:sldId id="364" r:id="rId23"/>
    <p:sldId id="316" r:id="rId24"/>
    <p:sldId id="282" r:id="rId25"/>
    <p:sldId id="284" r:id="rId26"/>
    <p:sldId id="309" r:id="rId27"/>
    <p:sldId id="268" r:id="rId28"/>
    <p:sldId id="346" r:id="rId29"/>
    <p:sldId id="357" r:id="rId30"/>
    <p:sldId id="257" r:id="rId31"/>
    <p:sldId id="356" r:id="rId32"/>
    <p:sldId id="322" r:id="rId33"/>
    <p:sldId id="308" r:id="rId34"/>
    <p:sldId id="354" r:id="rId35"/>
    <p:sldId id="266" r:id="rId36"/>
    <p:sldId id="341" r:id="rId37"/>
    <p:sldId id="375" r:id="rId38"/>
    <p:sldId id="370" r:id="rId39"/>
    <p:sldId id="272" r:id="rId40"/>
    <p:sldId id="332" r:id="rId41"/>
    <p:sldId id="336" r:id="rId42"/>
    <p:sldId id="331" r:id="rId43"/>
    <p:sldId id="297" r:id="rId44"/>
    <p:sldId id="355" r:id="rId45"/>
    <p:sldId id="276" r:id="rId46"/>
    <p:sldId id="342" r:id="rId47"/>
    <p:sldId id="361" r:id="rId48"/>
    <p:sldId id="273" r:id="rId49"/>
    <p:sldId id="274" r:id="rId50"/>
    <p:sldId id="294" r:id="rId51"/>
    <p:sldId id="275" r:id="rId52"/>
    <p:sldId id="304" r:id="rId53"/>
    <p:sldId id="317" r:id="rId54"/>
    <p:sldId id="376" r:id="rId55"/>
    <p:sldId id="280" r:id="rId56"/>
    <p:sldId id="343" r:id="rId57"/>
    <p:sldId id="378" r:id="rId58"/>
    <p:sldId id="279" r:id="rId59"/>
    <p:sldId id="320" r:id="rId60"/>
    <p:sldId id="285" r:id="rId61"/>
    <p:sldId id="296" r:id="rId62"/>
    <p:sldId id="287" r:id="rId63"/>
    <p:sldId id="286" r:id="rId64"/>
    <p:sldId id="377" r:id="rId65"/>
    <p:sldId id="310" r:id="rId66"/>
    <p:sldId id="353" r:id="rId67"/>
    <p:sldId id="29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8900" autoAdjust="0"/>
  </p:normalViewPr>
  <p:slideViewPr>
    <p:cSldViewPr>
      <p:cViewPr varScale="1">
        <p:scale>
          <a:sx n="76" d="100"/>
          <a:sy n="76" d="100"/>
        </p:scale>
        <p:origin x="-1785" y="-4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65"/>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ry\Google%20Drive\Dropbox%20Folder\Dropbox\Presentations\Becoming%20an%20Outlier\Outlier%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Years to 10k Hours</a:t>
            </a:r>
          </a:p>
        </c:rich>
      </c:tx>
      <c:layout/>
    </c:title>
    <c:view3D>
      <c:rAngAx val="1"/>
    </c:view3D>
    <c:plotArea>
      <c:layout/>
      <c:bar3DChart>
        <c:barDir val="col"/>
        <c:grouping val="clustered"/>
        <c:ser>
          <c:idx val="1"/>
          <c:order val="0"/>
          <c:tx>
            <c:v>Years to 10k</c:v>
          </c:tx>
          <c:dLbls>
            <c:dLbl>
              <c:idx val="0"/>
              <c:layout>
                <c:manualLayout>
                  <c:x val="0"/>
                  <c:y val="-1.9230769230769391E-2"/>
                </c:manualLayout>
              </c:layout>
              <c:showVal val="1"/>
            </c:dLbl>
            <c:dLbl>
              <c:idx val="1"/>
              <c:layout>
                <c:manualLayout>
                  <c:x val="1.7515690334731868E-3"/>
                  <c:y val="-2.8846153846153851E-2"/>
                </c:manualLayout>
              </c:layout>
              <c:showVal val="1"/>
            </c:dLbl>
            <c:dLbl>
              <c:idx val="2"/>
              <c:layout>
                <c:manualLayout>
                  <c:x val="0"/>
                  <c:y val="-2.5641025641025991E-2"/>
                </c:manualLayout>
              </c:layout>
              <c:showVal val="1"/>
            </c:dLbl>
            <c:dLbl>
              <c:idx val="3"/>
              <c:layout>
                <c:manualLayout>
                  <c:x val="1.7515690334731868E-3"/>
                  <c:y val="-1.9230769230769391E-2"/>
                </c:manualLayout>
              </c:layout>
              <c:showVal val="1"/>
            </c:dLbl>
            <c:showVal val="1"/>
          </c:dLbls>
          <c:val>
            <c:numRef>
              <c:f>Sheet1!$J$2:$J$5</c:f>
              <c:numCache>
                <c:formatCode>General</c:formatCode>
                <c:ptCount val="4"/>
                <c:pt idx="0">
                  <c:v>27</c:v>
                </c:pt>
                <c:pt idx="1">
                  <c:v>14</c:v>
                </c:pt>
                <c:pt idx="2">
                  <c:v>9</c:v>
                </c:pt>
                <c:pt idx="3">
                  <c:v>6.75</c:v>
                </c:pt>
              </c:numCache>
            </c:numRef>
          </c:val>
        </c:ser>
        <c:shape val="box"/>
        <c:axId val="223398144"/>
        <c:axId val="223564160"/>
        <c:axId val="0"/>
      </c:bar3DChart>
      <c:catAx>
        <c:axId val="223398144"/>
        <c:scaling>
          <c:orientation val="minMax"/>
        </c:scaling>
        <c:axPos val="b"/>
        <c:tickLblPos val="nextTo"/>
        <c:crossAx val="223564160"/>
        <c:crosses val="autoZero"/>
        <c:auto val="1"/>
        <c:lblAlgn val="ctr"/>
        <c:lblOffset val="100"/>
      </c:catAx>
      <c:valAx>
        <c:axId val="223564160"/>
        <c:scaling>
          <c:orientation val="minMax"/>
        </c:scaling>
        <c:axPos val="l"/>
        <c:majorGridlines/>
        <c:numFmt formatCode="General" sourceLinked="1"/>
        <c:tickLblPos val="nextTo"/>
        <c:crossAx val="223398144"/>
        <c:crosses val="autoZero"/>
        <c:crossBetween val="between"/>
      </c:valAx>
    </c:plotArea>
    <c:legend>
      <c:legendPos val="r"/>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3F5FD-E0F3-44AB-9C11-6476131C7214}"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58595EB6-33E5-46DE-BFB1-31ADB5673E49}">
      <dgm:prSet phldrT="[Text]"/>
      <dgm:spPr/>
      <dgm:t>
        <a:bodyPr/>
        <a:lstStyle/>
        <a:p>
          <a:r>
            <a:rPr lang="en-US" dirty="0" smtClean="0"/>
            <a:t>L1</a:t>
          </a:r>
          <a:endParaRPr lang="en-US" dirty="0"/>
        </a:p>
      </dgm:t>
    </dgm:pt>
    <dgm:pt modelId="{1235D3B1-BC40-4591-BB8B-2A0BEE8E03F0}" type="parTrans" cxnId="{B7835D64-4F6C-432E-94F1-893D4EFA89B8}">
      <dgm:prSet/>
      <dgm:spPr/>
      <dgm:t>
        <a:bodyPr/>
        <a:lstStyle/>
        <a:p>
          <a:endParaRPr lang="en-US"/>
        </a:p>
      </dgm:t>
    </dgm:pt>
    <dgm:pt modelId="{B8B74FF0-73F1-4FB8-A530-A6F0D282686B}" type="sibTrans" cxnId="{B7835D64-4F6C-432E-94F1-893D4EFA89B8}">
      <dgm:prSet/>
      <dgm:spPr/>
      <dgm:t>
        <a:bodyPr/>
        <a:lstStyle/>
        <a:p>
          <a:endParaRPr lang="en-US"/>
        </a:p>
      </dgm:t>
    </dgm:pt>
    <dgm:pt modelId="{EA5F3E77-E309-4504-BDB2-417CA1093993}">
      <dgm:prSet phldrT="[Text]"/>
      <dgm:spPr/>
      <dgm:t>
        <a:bodyPr/>
        <a:lstStyle/>
        <a:p>
          <a:r>
            <a:rPr lang="en-US" b="1" dirty="0" smtClean="0"/>
            <a:t>Work</a:t>
          </a:r>
          <a:endParaRPr lang="en-US" b="1" dirty="0"/>
        </a:p>
      </dgm:t>
    </dgm:pt>
    <dgm:pt modelId="{0AB8093F-B7CC-4891-8416-52A5307F2E44}" type="parTrans" cxnId="{4B07B096-EDE5-4D09-8618-1EBD4B0DDC95}">
      <dgm:prSet/>
      <dgm:spPr/>
      <dgm:t>
        <a:bodyPr/>
        <a:lstStyle/>
        <a:p>
          <a:endParaRPr lang="en-US"/>
        </a:p>
      </dgm:t>
    </dgm:pt>
    <dgm:pt modelId="{5BD576D2-44A9-4A43-8F46-84F429D61B12}" type="sibTrans" cxnId="{4B07B096-EDE5-4D09-8618-1EBD4B0DDC95}">
      <dgm:prSet/>
      <dgm:spPr/>
      <dgm:t>
        <a:bodyPr/>
        <a:lstStyle/>
        <a:p>
          <a:endParaRPr lang="en-US"/>
        </a:p>
      </dgm:t>
    </dgm:pt>
    <dgm:pt modelId="{13BB4046-369D-427D-86D2-2A2835E7CF7F}">
      <dgm:prSet phldrT="[Text]"/>
      <dgm:spPr/>
      <dgm:t>
        <a:bodyPr/>
        <a:lstStyle/>
        <a:p>
          <a:r>
            <a:rPr lang="en-US" dirty="0" smtClean="0"/>
            <a:t>L2</a:t>
          </a:r>
          <a:endParaRPr lang="en-US" dirty="0"/>
        </a:p>
      </dgm:t>
    </dgm:pt>
    <dgm:pt modelId="{B38E2D0F-3A48-4B82-8483-06F678FC6FBA}" type="parTrans" cxnId="{5DCB01C5-8729-4A8A-B521-575343378FD9}">
      <dgm:prSet/>
      <dgm:spPr/>
      <dgm:t>
        <a:bodyPr/>
        <a:lstStyle/>
        <a:p>
          <a:endParaRPr lang="en-US"/>
        </a:p>
      </dgm:t>
    </dgm:pt>
    <dgm:pt modelId="{76A5820E-3D83-4673-9E20-BC978C40DCBF}" type="sibTrans" cxnId="{5DCB01C5-8729-4A8A-B521-575343378FD9}">
      <dgm:prSet/>
      <dgm:spPr/>
      <dgm:t>
        <a:bodyPr/>
        <a:lstStyle/>
        <a:p>
          <a:endParaRPr lang="en-US"/>
        </a:p>
      </dgm:t>
    </dgm:pt>
    <dgm:pt modelId="{6A4A3476-E413-434E-811C-5F75E381BD90}">
      <dgm:prSet phldrT="[Text]"/>
      <dgm:spPr/>
      <dgm:t>
        <a:bodyPr/>
        <a:lstStyle/>
        <a:p>
          <a:r>
            <a:rPr lang="en-US" b="1" dirty="0" smtClean="0"/>
            <a:t>Lead (</a:t>
          </a:r>
          <a:r>
            <a:rPr lang="en-US" dirty="0" smtClean="0"/>
            <a:t>Talk about work)</a:t>
          </a:r>
          <a:endParaRPr lang="en-US" b="1" dirty="0"/>
        </a:p>
      </dgm:t>
    </dgm:pt>
    <dgm:pt modelId="{62E8DD0D-A04A-42CE-9EAE-CA1330258746}" type="parTrans" cxnId="{8302C8A7-F2D0-4DFF-B890-59F6A60CB990}">
      <dgm:prSet/>
      <dgm:spPr/>
      <dgm:t>
        <a:bodyPr/>
        <a:lstStyle/>
        <a:p>
          <a:endParaRPr lang="en-US"/>
        </a:p>
      </dgm:t>
    </dgm:pt>
    <dgm:pt modelId="{6942BA97-D518-452D-9034-4005E51E4548}" type="sibTrans" cxnId="{8302C8A7-F2D0-4DFF-B890-59F6A60CB990}">
      <dgm:prSet/>
      <dgm:spPr/>
      <dgm:t>
        <a:bodyPr/>
        <a:lstStyle/>
        <a:p>
          <a:endParaRPr lang="en-US"/>
        </a:p>
      </dgm:t>
    </dgm:pt>
    <dgm:pt modelId="{4A42C96D-17C5-47A8-B1A0-6960DE24403F}">
      <dgm:prSet phldrT="[Text]"/>
      <dgm:spPr/>
      <dgm:t>
        <a:bodyPr/>
        <a:lstStyle/>
        <a:p>
          <a:r>
            <a:rPr lang="en-US" dirty="0" smtClean="0"/>
            <a:t>L3</a:t>
          </a:r>
          <a:endParaRPr lang="en-US" dirty="0"/>
        </a:p>
      </dgm:t>
    </dgm:pt>
    <dgm:pt modelId="{C0EB0732-96CC-470E-A932-49820AE622F0}" type="parTrans" cxnId="{1743C314-591D-42F9-9745-478BC8ADD875}">
      <dgm:prSet/>
      <dgm:spPr/>
      <dgm:t>
        <a:bodyPr/>
        <a:lstStyle/>
        <a:p>
          <a:endParaRPr lang="en-US"/>
        </a:p>
      </dgm:t>
    </dgm:pt>
    <dgm:pt modelId="{C6127DD8-4DEA-4FFA-BEEA-C948555C649A}" type="sibTrans" cxnId="{1743C314-591D-42F9-9745-478BC8ADD875}">
      <dgm:prSet/>
      <dgm:spPr/>
      <dgm:t>
        <a:bodyPr/>
        <a:lstStyle/>
        <a:p>
          <a:endParaRPr lang="en-US"/>
        </a:p>
      </dgm:t>
    </dgm:pt>
    <dgm:pt modelId="{FCD8732C-C92B-4338-AE6C-F99CF9F9853D}">
      <dgm:prSet phldrT="[Text]"/>
      <dgm:spPr/>
      <dgm:t>
        <a:bodyPr/>
        <a:lstStyle/>
        <a:p>
          <a:r>
            <a:rPr lang="en-US" b="1" dirty="0" smtClean="0"/>
            <a:t>Own</a:t>
          </a:r>
          <a:endParaRPr lang="en-US" b="1" dirty="0"/>
        </a:p>
      </dgm:t>
    </dgm:pt>
    <dgm:pt modelId="{2394F9F0-65FE-440B-80C3-0A4E4CAD45E8}" type="parTrans" cxnId="{C7AA41DB-FC8C-4649-AFBF-93FB03E0F459}">
      <dgm:prSet/>
      <dgm:spPr/>
      <dgm:t>
        <a:bodyPr/>
        <a:lstStyle/>
        <a:p>
          <a:endParaRPr lang="en-US"/>
        </a:p>
      </dgm:t>
    </dgm:pt>
    <dgm:pt modelId="{ABA5F372-E79A-4CE1-BE53-D43D9D95819E}" type="sibTrans" cxnId="{C7AA41DB-FC8C-4649-AFBF-93FB03E0F459}">
      <dgm:prSet/>
      <dgm:spPr/>
      <dgm:t>
        <a:bodyPr/>
        <a:lstStyle/>
        <a:p>
          <a:endParaRPr lang="en-US"/>
        </a:p>
      </dgm:t>
    </dgm:pt>
    <dgm:pt modelId="{7D208EFF-808F-431B-AFEF-AC8F801B3C6C}">
      <dgm:prSet/>
      <dgm:spPr/>
      <dgm:t>
        <a:bodyPr/>
        <a:lstStyle/>
        <a:p>
          <a:r>
            <a:rPr lang="en-US" dirty="0" smtClean="0"/>
            <a:t>Bill by the hour</a:t>
          </a:r>
        </a:p>
      </dgm:t>
    </dgm:pt>
    <dgm:pt modelId="{0F3AE331-81F2-4A05-A870-249360414D7B}" type="parTrans" cxnId="{02EC2167-DD7E-474E-90A4-47293FB23AE2}">
      <dgm:prSet/>
      <dgm:spPr/>
      <dgm:t>
        <a:bodyPr/>
        <a:lstStyle/>
        <a:p>
          <a:endParaRPr lang="en-US"/>
        </a:p>
      </dgm:t>
    </dgm:pt>
    <dgm:pt modelId="{BA92873A-169C-4FF2-B85D-699DB230056B}" type="sibTrans" cxnId="{02EC2167-DD7E-474E-90A4-47293FB23AE2}">
      <dgm:prSet/>
      <dgm:spPr/>
      <dgm:t>
        <a:bodyPr/>
        <a:lstStyle/>
        <a:p>
          <a:endParaRPr lang="en-US"/>
        </a:p>
      </dgm:t>
    </dgm:pt>
    <dgm:pt modelId="{5757CADE-9EB9-4C9B-BA3D-54CA8BC99D9C}">
      <dgm:prSet/>
      <dgm:spPr/>
      <dgm:t>
        <a:bodyPr/>
        <a:lstStyle/>
        <a:p>
          <a:r>
            <a:rPr lang="en-US" dirty="0" smtClean="0"/>
            <a:t>Do as you're told</a:t>
          </a:r>
          <a:endParaRPr lang="en-US" dirty="0"/>
        </a:p>
      </dgm:t>
    </dgm:pt>
    <dgm:pt modelId="{B9208704-1289-419F-A29B-7B5411422CB1}" type="parTrans" cxnId="{D95713C7-D4B9-4B6B-8059-7CCEAA738401}">
      <dgm:prSet/>
      <dgm:spPr/>
      <dgm:t>
        <a:bodyPr/>
        <a:lstStyle/>
        <a:p>
          <a:endParaRPr lang="en-US"/>
        </a:p>
      </dgm:t>
    </dgm:pt>
    <dgm:pt modelId="{4D0D941F-F040-47C2-9746-B0FCCB7CDED3}" type="sibTrans" cxnId="{D95713C7-D4B9-4B6B-8059-7CCEAA738401}">
      <dgm:prSet/>
      <dgm:spPr/>
      <dgm:t>
        <a:bodyPr/>
        <a:lstStyle/>
        <a:p>
          <a:endParaRPr lang="en-US"/>
        </a:p>
      </dgm:t>
    </dgm:pt>
    <dgm:pt modelId="{C97A6540-ACE6-4C11-9DF6-580FCAD47C16}">
      <dgm:prSet/>
      <dgm:spPr/>
      <dgm:t>
        <a:bodyPr/>
        <a:lstStyle/>
        <a:p>
          <a:r>
            <a:rPr lang="en-US" dirty="0" smtClean="0"/>
            <a:t>Mentor, hire &amp; lead teams</a:t>
          </a:r>
        </a:p>
      </dgm:t>
    </dgm:pt>
    <dgm:pt modelId="{93A96043-CF76-4133-9583-AC0EE9B80052}" type="parTrans" cxnId="{A1659085-2F18-49DB-ACC7-2BF50B0289A0}">
      <dgm:prSet/>
      <dgm:spPr/>
      <dgm:t>
        <a:bodyPr/>
        <a:lstStyle/>
        <a:p>
          <a:endParaRPr lang="en-US"/>
        </a:p>
      </dgm:t>
    </dgm:pt>
    <dgm:pt modelId="{032D44B8-AC9C-4835-99DB-9247C2B006E7}" type="sibTrans" cxnId="{A1659085-2F18-49DB-ACC7-2BF50B0289A0}">
      <dgm:prSet/>
      <dgm:spPr/>
      <dgm:t>
        <a:bodyPr/>
        <a:lstStyle/>
        <a:p>
          <a:endParaRPr lang="en-US"/>
        </a:p>
      </dgm:t>
    </dgm:pt>
    <dgm:pt modelId="{219E9080-C944-446E-B908-FB13BFA64E04}">
      <dgm:prSet/>
      <dgm:spPr/>
      <dgm:t>
        <a:bodyPr/>
        <a:lstStyle/>
        <a:p>
          <a:r>
            <a:rPr lang="en-US" dirty="0" smtClean="0"/>
            <a:t>Products: SAAS, PAAS</a:t>
          </a:r>
        </a:p>
      </dgm:t>
    </dgm:pt>
    <dgm:pt modelId="{F679A6D5-8A2C-4322-BA3E-A295D387C37F}" type="parTrans" cxnId="{AA608D46-092B-45FA-B4CD-79A919697A51}">
      <dgm:prSet/>
      <dgm:spPr/>
      <dgm:t>
        <a:bodyPr/>
        <a:lstStyle/>
        <a:p>
          <a:endParaRPr lang="en-US"/>
        </a:p>
      </dgm:t>
    </dgm:pt>
    <dgm:pt modelId="{3F462C4D-4F47-4437-9C0D-9E12026E4FA4}" type="sibTrans" cxnId="{AA608D46-092B-45FA-B4CD-79A919697A51}">
      <dgm:prSet/>
      <dgm:spPr/>
      <dgm:t>
        <a:bodyPr/>
        <a:lstStyle/>
        <a:p>
          <a:endParaRPr lang="en-US"/>
        </a:p>
      </dgm:t>
    </dgm:pt>
    <dgm:pt modelId="{4400CC23-4B68-41AD-9AC1-6AC1B5E8702C}">
      <dgm:prSet phldrT="[Text]"/>
      <dgm:spPr/>
      <dgm:t>
        <a:bodyPr/>
        <a:lstStyle/>
        <a:p>
          <a:r>
            <a:rPr lang="en-US" dirty="0" smtClean="0"/>
            <a:t>Fix bugs </a:t>
          </a:r>
          <a:endParaRPr lang="en-US" dirty="0"/>
        </a:p>
      </dgm:t>
    </dgm:pt>
    <dgm:pt modelId="{9A4088E9-9544-46FB-A631-5E06557E8F9B}" type="parTrans" cxnId="{F03DB1A1-124E-400B-B69B-A3073F708C9F}">
      <dgm:prSet/>
      <dgm:spPr/>
      <dgm:t>
        <a:bodyPr/>
        <a:lstStyle/>
        <a:p>
          <a:endParaRPr lang="en-US"/>
        </a:p>
      </dgm:t>
    </dgm:pt>
    <dgm:pt modelId="{3D8FED8F-8EE2-4E87-8192-650EEF33ACF7}" type="sibTrans" cxnId="{F03DB1A1-124E-400B-B69B-A3073F708C9F}">
      <dgm:prSet/>
      <dgm:spPr/>
      <dgm:t>
        <a:bodyPr/>
        <a:lstStyle/>
        <a:p>
          <a:endParaRPr lang="en-US"/>
        </a:p>
      </dgm:t>
    </dgm:pt>
    <dgm:pt modelId="{8821DB24-FB25-4F21-AE4B-5AB569F56E06}">
      <dgm:prSet phldrT="[Text]"/>
      <dgm:spPr/>
      <dgm:t>
        <a:bodyPr/>
        <a:lstStyle/>
        <a:p>
          <a:r>
            <a:rPr lang="en-US" dirty="0" smtClean="0"/>
            <a:t>Select architectures &amp; technologies</a:t>
          </a:r>
          <a:endParaRPr lang="en-US" dirty="0"/>
        </a:p>
      </dgm:t>
    </dgm:pt>
    <dgm:pt modelId="{0648C05A-B4FC-4A5F-8152-2C31A086B143}" type="parTrans" cxnId="{CBE3BCFE-715A-4C3A-91FE-F8C2A7C7046A}">
      <dgm:prSet/>
      <dgm:spPr/>
      <dgm:t>
        <a:bodyPr/>
        <a:lstStyle/>
        <a:p>
          <a:endParaRPr lang="en-US"/>
        </a:p>
      </dgm:t>
    </dgm:pt>
    <dgm:pt modelId="{38850388-7085-42DA-9A5B-88DBEC6221BA}" type="sibTrans" cxnId="{CBE3BCFE-715A-4C3A-91FE-F8C2A7C7046A}">
      <dgm:prSet/>
      <dgm:spPr/>
      <dgm:t>
        <a:bodyPr/>
        <a:lstStyle/>
        <a:p>
          <a:endParaRPr lang="en-US"/>
        </a:p>
      </dgm:t>
    </dgm:pt>
    <dgm:pt modelId="{3428FC50-9404-4701-9156-28DFA3F23F9C}">
      <dgm:prSet/>
      <dgm:spPr/>
      <dgm:t>
        <a:bodyPr/>
        <a:lstStyle/>
        <a:p>
          <a:r>
            <a:rPr lang="en-US" dirty="0" smtClean="0"/>
            <a:t>Define project scope &amp; processes</a:t>
          </a:r>
        </a:p>
      </dgm:t>
    </dgm:pt>
    <dgm:pt modelId="{2713E823-1B57-4116-A14F-257F1A8DF1B3}" type="sibTrans" cxnId="{7CEB4923-C18D-4F16-B68E-412B09FEB2FE}">
      <dgm:prSet/>
      <dgm:spPr/>
      <dgm:t>
        <a:bodyPr/>
        <a:lstStyle/>
        <a:p>
          <a:endParaRPr lang="en-US"/>
        </a:p>
      </dgm:t>
    </dgm:pt>
    <dgm:pt modelId="{5DFCCFA2-543E-4B75-8D29-7221670361DB}" type="parTrans" cxnId="{7CEB4923-C18D-4F16-B68E-412B09FEB2FE}">
      <dgm:prSet/>
      <dgm:spPr/>
      <dgm:t>
        <a:bodyPr/>
        <a:lstStyle/>
        <a:p>
          <a:endParaRPr lang="en-US"/>
        </a:p>
      </dgm:t>
    </dgm:pt>
    <dgm:pt modelId="{653B13D2-EAFA-4503-9917-C401A5E7335D}">
      <dgm:prSet/>
      <dgm:spPr/>
      <dgm:t>
        <a:bodyPr/>
        <a:lstStyle/>
        <a:p>
          <a:r>
            <a:rPr lang="en-US" dirty="0" smtClean="0"/>
            <a:t>Frameworks</a:t>
          </a:r>
        </a:p>
      </dgm:t>
    </dgm:pt>
    <dgm:pt modelId="{02E9441B-1C67-403F-9FAA-810C39674BD6}" type="parTrans" cxnId="{5A7E1297-A101-4397-8B02-38EC8191AD43}">
      <dgm:prSet/>
      <dgm:spPr/>
    </dgm:pt>
    <dgm:pt modelId="{A2897157-DD7F-4799-ADA6-00EF73C64D86}" type="sibTrans" cxnId="{5A7E1297-A101-4397-8B02-38EC8191AD43}">
      <dgm:prSet/>
      <dgm:spPr/>
    </dgm:pt>
    <dgm:pt modelId="{BA81D08C-BB62-40B7-BD2D-C97C2D64AF91}">
      <dgm:prSet/>
      <dgm:spPr/>
      <dgm:t>
        <a:bodyPr/>
        <a:lstStyle/>
        <a:p>
          <a:r>
            <a:rPr lang="en-US" dirty="0" smtClean="0"/>
            <a:t>Author</a:t>
          </a:r>
        </a:p>
      </dgm:t>
    </dgm:pt>
    <dgm:pt modelId="{E01C1D96-7A55-4609-98E8-B6696E3C86E4}" type="parTrans" cxnId="{FEF23E9D-B26F-418E-B212-BE207D1AADDF}">
      <dgm:prSet/>
      <dgm:spPr/>
    </dgm:pt>
    <dgm:pt modelId="{EFF82053-4C3E-4DAA-AC1E-A30D754460F3}" type="sibTrans" cxnId="{FEF23E9D-B26F-418E-B212-BE207D1AADDF}">
      <dgm:prSet/>
      <dgm:spPr/>
    </dgm:pt>
    <dgm:pt modelId="{369AC8D7-22CE-4A38-8DC9-C930046A1AB9}" type="pres">
      <dgm:prSet presAssocID="{7DB3F5FD-E0F3-44AB-9C11-6476131C7214}" presName="linearFlow" presStyleCnt="0">
        <dgm:presLayoutVars>
          <dgm:dir/>
          <dgm:animLvl val="lvl"/>
          <dgm:resizeHandles val="exact"/>
        </dgm:presLayoutVars>
      </dgm:prSet>
      <dgm:spPr/>
      <dgm:t>
        <a:bodyPr/>
        <a:lstStyle/>
        <a:p>
          <a:endParaRPr lang="en-US"/>
        </a:p>
      </dgm:t>
    </dgm:pt>
    <dgm:pt modelId="{7432468B-8641-4139-9006-4A09E9FE6649}" type="pres">
      <dgm:prSet presAssocID="{58595EB6-33E5-46DE-BFB1-31ADB5673E49}" presName="composite" presStyleCnt="0"/>
      <dgm:spPr/>
    </dgm:pt>
    <dgm:pt modelId="{3689E942-9BB5-449F-82CA-B9837F9F4227}" type="pres">
      <dgm:prSet presAssocID="{58595EB6-33E5-46DE-BFB1-31ADB5673E49}" presName="parentText" presStyleLbl="alignNode1" presStyleIdx="0" presStyleCnt="3">
        <dgm:presLayoutVars>
          <dgm:chMax val="1"/>
          <dgm:bulletEnabled val="1"/>
        </dgm:presLayoutVars>
      </dgm:prSet>
      <dgm:spPr/>
      <dgm:t>
        <a:bodyPr/>
        <a:lstStyle/>
        <a:p>
          <a:endParaRPr lang="en-US"/>
        </a:p>
      </dgm:t>
    </dgm:pt>
    <dgm:pt modelId="{F5BBD7FF-6BA3-4986-9760-C4760DE24C5E}" type="pres">
      <dgm:prSet presAssocID="{58595EB6-33E5-46DE-BFB1-31ADB5673E49}" presName="descendantText" presStyleLbl="alignAcc1" presStyleIdx="0" presStyleCnt="3">
        <dgm:presLayoutVars>
          <dgm:bulletEnabled val="1"/>
        </dgm:presLayoutVars>
      </dgm:prSet>
      <dgm:spPr/>
      <dgm:t>
        <a:bodyPr/>
        <a:lstStyle/>
        <a:p>
          <a:endParaRPr lang="en-US"/>
        </a:p>
      </dgm:t>
    </dgm:pt>
    <dgm:pt modelId="{20AD72C2-AEB3-4606-BE08-238F37AE371B}" type="pres">
      <dgm:prSet presAssocID="{B8B74FF0-73F1-4FB8-A530-A6F0D282686B}" presName="sp" presStyleCnt="0"/>
      <dgm:spPr/>
    </dgm:pt>
    <dgm:pt modelId="{A9CB6925-F03A-4AAC-84CD-F0C6A4EAE853}" type="pres">
      <dgm:prSet presAssocID="{13BB4046-369D-427D-86D2-2A2835E7CF7F}" presName="composite" presStyleCnt="0"/>
      <dgm:spPr/>
    </dgm:pt>
    <dgm:pt modelId="{9C2693E9-85DB-4E09-AAD4-C3F07F1D6D6A}" type="pres">
      <dgm:prSet presAssocID="{13BB4046-369D-427D-86D2-2A2835E7CF7F}" presName="parentText" presStyleLbl="alignNode1" presStyleIdx="1" presStyleCnt="3">
        <dgm:presLayoutVars>
          <dgm:chMax val="1"/>
          <dgm:bulletEnabled val="1"/>
        </dgm:presLayoutVars>
      </dgm:prSet>
      <dgm:spPr/>
      <dgm:t>
        <a:bodyPr/>
        <a:lstStyle/>
        <a:p>
          <a:endParaRPr lang="en-US"/>
        </a:p>
      </dgm:t>
    </dgm:pt>
    <dgm:pt modelId="{A7E9863F-6E20-4596-AB36-9A8F1790D267}" type="pres">
      <dgm:prSet presAssocID="{13BB4046-369D-427D-86D2-2A2835E7CF7F}" presName="descendantText" presStyleLbl="alignAcc1" presStyleIdx="1" presStyleCnt="3">
        <dgm:presLayoutVars>
          <dgm:bulletEnabled val="1"/>
        </dgm:presLayoutVars>
      </dgm:prSet>
      <dgm:spPr/>
      <dgm:t>
        <a:bodyPr/>
        <a:lstStyle/>
        <a:p>
          <a:endParaRPr lang="en-US"/>
        </a:p>
      </dgm:t>
    </dgm:pt>
    <dgm:pt modelId="{1AC6298B-17CD-4F92-88B2-3494108E3532}" type="pres">
      <dgm:prSet presAssocID="{76A5820E-3D83-4673-9E20-BC978C40DCBF}" presName="sp" presStyleCnt="0"/>
      <dgm:spPr/>
    </dgm:pt>
    <dgm:pt modelId="{0E2BD5EB-4EC7-4503-87CD-AE8BD7D4D50D}" type="pres">
      <dgm:prSet presAssocID="{4A42C96D-17C5-47A8-B1A0-6960DE24403F}" presName="composite" presStyleCnt="0"/>
      <dgm:spPr/>
    </dgm:pt>
    <dgm:pt modelId="{7270BB29-FAFC-4765-BC5F-A8D875B4ED43}" type="pres">
      <dgm:prSet presAssocID="{4A42C96D-17C5-47A8-B1A0-6960DE24403F}" presName="parentText" presStyleLbl="alignNode1" presStyleIdx="2" presStyleCnt="3">
        <dgm:presLayoutVars>
          <dgm:chMax val="1"/>
          <dgm:bulletEnabled val="1"/>
        </dgm:presLayoutVars>
      </dgm:prSet>
      <dgm:spPr/>
      <dgm:t>
        <a:bodyPr/>
        <a:lstStyle/>
        <a:p>
          <a:endParaRPr lang="en-US"/>
        </a:p>
      </dgm:t>
    </dgm:pt>
    <dgm:pt modelId="{A4BD1CAA-AC0B-4DFD-A114-51B550729BDF}" type="pres">
      <dgm:prSet presAssocID="{4A42C96D-17C5-47A8-B1A0-6960DE24403F}" presName="descendantText" presStyleLbl="alignAcc1" presStyleIdx="2" presStyleCnt="3">
        <dgm:presLayoutVars>
          <dgm:bulletEnabled val="1"/>
        </dgm:presLayoutVars>
      </dgm:prSet>
      <dgm:spPr/>
      <dgm:t>
        <a:bodyPr/>
        <a:lstStyle/>
        <a:p>
          <a:endParaRPr lang="en-US"/>
        </a:p>
      </dgm:t>
    </dgm:pt>
  </dgm:ptLst>
  <dgm:cxnLst>
    <dgm:cxn modelId="{9F7A8928-C54B-4E54-BD67-AE910D8ED26B}" type="presOf" srcId="{7D208EFF-808F-431B-AFEF-AC8F801B3C6C}" destId="{F5BBD7FF-6BA3-4986-9760-C4760DE24C5E}" srcOrd="0" destOrd="2" presId="urn:microsoft.com/office/officeart/2005/8/layout/chevron2"/>
    <dgm:cxn modelId="{B7835D64-4F6C-432E-94F1-893D4EFA89B8}" srcId="{7DB3F5FD-E0F3-44AB-9C11-6476131C7214}" destId="{58595EB6-33E5-46DE-BFB1-31ADB5673E49}" srcOrd="0" destOrd="0" parTransId="{1235D3B1-BC40-4591-BB8B-2A0BEE8E03F0}" sibTransId="{B8B74FF0-73F1-4FB8-A530-A6F0D282686B}"/>
    <dgm:cxn modelId="{5C27CE21-F548-4285-8FCE-9A2CA0533145}" type="presOf" srcId="{4400CC23-4B68-41AD-9AC1-6AC1B5E8702C}" destId="{F5BBD7FF-6BA3-4986-9760-C4760DE24C5E}" srcOrd="0" destOrd="1" presId="urn:microsoft.com/office/officeart/2005/8/layout/chevron2"/>
    <dgm:cxn modelId="{D9B59192-3402-4349-B442-2A02324F2A10}" type="presOf" srcId="{653B13D2-EAFA-4503-9917-C401A5E7335D}" destId="{A4BD1CAA-AC0B-4DFD-A114-51B550729BDF}" srcOrd="0" destOrd="2" presId="urn:microsoft.com/office/officeart/2005/8/layout/chevron2"/>
    <dgm:cxn modelId="{268F8622-773E-4E7E-9B6E-3EAA9D0C1485}" type="presOf" srcId="{5757CADE-9EB9-4C9B-BA3D-54CA8BC99D9C}" destId="{F5BBD7FF-6BA3-4986-9760-C4760DE24C5E}" srcOrd="0" destOrd="3" presId="urn:microsoft.com/office/officeart/2005/8/layout/chevron2"/>
    <dgm:cxn modelId="{5D8FD48C-6E44-4F69-ADB0-B0403AB3DF29}" type="presOf" srcId="{EA5F3E77-E309-4504-BDB2-417CA1093993}" destId="{F5BBD7FF-6BA3-4986-9760-C4760DE24C5E}" srcOrd="0" destOrd="0" presId="urn:microsoft.com/office/officeart/2005/8/layout/chevron2"/>
    <dgm:cxn modelId="{7CEB4923-C18D-4F16-B68E-412B09FEB2FE}" srcId="{6A4A3476-E413-434E-811C-5F75E381BD90}" destId="{3428FC50-9404-4701-9156-28DFA3F23F9C}" srcOrd="2" destOrd="0" parTransId="{5DFCCFA2-543E-4B75-8D29-7221670361DB}" sibTransId="{2713E823-1B57-4116-A14F-257F1A8DF1B3}"/>
    <dgm:cxn modelId="{B81F5FE9-CA1D-4E23-8AA0-50877962906B}" type="presOf" srcId="{6A4A3476-E413-434E-811C-5F75E381BD90}" destId="{A7E9863F-6E20-4596-AB36-9A8F1790D267}" srcOrd="0" destOrd="0" presId="urn:microsoft.com/office/officeart/2005/8/layout/chevron2"/>
    <dgm:cxn modelId="{BF060927-EA72-4C18-864A-768A9DF39F5A}" type="presOf" srcId="{FCD8732C-C92B-4338-AE6C-F99CF9F9853D}" destId="{A4BD1CAA-AC0B-4DFD-A114-51B550729BDF}" srcOrd="0" destOrd="0" presId="urn:microsoft.com/office/officeart/2005/8/layout/chevron2"/>
    <dgm:cxn modelId="{FEF23E9D-B26F-418E-B212-BE207D1AADDF}" srcId="{FCD8732C-C92B-4338-AE6C-F99CF9F9853D}" destId="{BA81D08C-BB62-40B7-BD2D-C97C2D64AF91}" srcOrd="2" destOrd="0" parTransId="{E01C1D96-7A55-4609-98E8-B6696E3C86E4}" sibTransId="{EFF82053-4C3E-4DAA-AC1E-A30D754460F3}"/>
    <dgm:cxn modelId="{68B7432D-B7D9-4C7F-A869-FA6C4A1412E2}" type="presOf" srcId="{3428FC50-9404-4701-9156-28DFA3F23F9C}" destId="{A7E9863F-6E20-4596-AB36-9A8F1790D267}" srcOrd="0" destOrd="3" presId="urn:microsoft.com/office/officeart/2005/8/layout/chevron2"/>
    <dgm:cxn modelId="{D95713C7-D4B9-4B6B-8059-7CCEAA738401}" srcId="{EA5F3E77-E309-4504-BDB2-417CA1093993}" destId="{5757CADE-9EB9-4C9B-BA3D-54CA8BC99D9C}" srcOrd="2" destOrd="0" parTransId="{B9208704-1289-419F-A29B-7B5411422CB1}" sibTransId="{4D0D941F-F040-47C2-9746-B0FCCB7CDED3}"/>
    <dgm:cxn modelId="{C062DC48-4E8B-4CD6-9343-9B6D9A92EC73}" type="presOf" srcId="{BA81D08C-BB62-40B7-BD2D-C97C2D64AF91}" destId="{A4BD1CAA-AC0B-4DFD-A114-51B550729BDF}" srcOrd="0" destOrd="3" presId="urn:microsoft.com/office/officeart/2005/8/layout/chevron2"/>
    <dgm:cxn modelId="{1743C314-591D-42F9-9745-478BC8ADD875}" srcId="{7DB3F5FD-E0F3-44AB-9C11-6476131C7214}" destId="{4A42C96D-17C5-47A8-B1A0-6960DE24403F}" srcOrd="2" destOrd="0" parTransId="{C0EB0732-96CC-470E-A932-49820AE622F0}" sibTransId="{C6127DD8-4DEA-4FFA-BEEA-C948555C649A}"/>
    <dgm:cxn modelId="{5DCB01C5-8729-4A8A-B521-575343378FD9}" srcId="{7DB3F5FD-E0F3-44AB-9C11-6476131C7214}" destId="{13BB4046-369D-427D-86D2-2A2835E7CF7F}" srcOrd="1" destOrd="0" parTransId="{B38E2D0F-3A48-4B82-8483-06F678FC6FBA}" sibTransId="{76A5820E-3D83-4673-9E20-BC978C40DCBF}"/>
    <dgm:cxn modelId="{C7AA41DB-FC8C-4649-AFBF-93FB03E0F459}" srcId="{4A42C96D-17C5-47A8-B1A0-6960DE24403F}" destId="{FCD8732C-C92B-4338-AE6C-F99CF9F9853D}" srcOrd="0" destOrd="0" parTransId="{2394F9F0-65FE-440B-80C3-0A4E4CAD45E8}" sibTransId="{ABA5F372-E79A-4CE1-BE53-D43D9D95819E}"/>
    <dgm:cxn modelId="{5A7E1297-A101-4397-8B02-38EC8191AD43}" srcId="{FCD8732C-C92B-4338-AE6C-F99CF9F9853D}" destId="{653B13D2-EAFA-4503-9917-C401A5E7335D}" srcOrd="1" destOrd="0" parTransId="{02E9441B-1C67-403F-9FAA-810C39674BD6}" sibTransId="{A2897157-DD7F-4799-ADA6-00EF73C64D86}"/>
    <dgm:cxn modelId="{A1659085-2F18-49DB-ACC7-2BF50B0289A0}" srcId="{6A4A3476-E413-434E-811C-5F75E381BD90}" destId="{C97A6540-ACE6-4C11-9DF6-580FCAD47C16}" srcOrd="1" destOrd="0" parTransId="{93A96043-CF76-4133-9583-AC0EE9B80052}" sibTransId="{032D44B8-AC9C-4835-99DB-9247C2B006E7}"/>
    <dgm:cxn modelId="{F03DB1A1-124E-400B-B69B-A3073F708C9F}" srcId="{EA5F3E77-E309-4504-BDB2-417CA1093993}" destId="{4400CC23-4B68-41AD-9AC1-6AC1B5E8702C}" srcOrd="0" destOrd="0" parTransId="{9A4088E9-9544-46FB-A631-5E06557E8F9B}" sibTransId="{3D8FED8F-8EE2-4E87-8192-650EEF33ACF7}"/>
    <dgm:cxn modelId="{AA608D46-092B-45FA-B4CD-79A919697A51}" srcId="{FCD8732C-C92B-4338-AE6C-F99CF9F9853D}" destId="{219E9080-C944-446E-B908-FB13BFA64E04}" srcOrd="0" destOrd="0" parTransId="{F679A6D5-8A2C-4322-BA3E-A295D387C37F}" sibTransId="{3F462C4D-4F47-4437-9C0D-9E12026E4FA4}"/>
    <dgm:cxn modelId="{15ACEC5F-2D21-400B-807B-B7F86EEECC6B}" type="presOf" srcId="{4A42C96D-17C5-47A8-B1A0-6960DE24403F}" destId="{7270BB29-FAFC-4765-BC5F-A8D875B4ED43}" srcOrd="0" destOrd="0" presId="urn:microsoft.com/office/officeart/2005/8/layout/chevron2"/>
    <dgm:cxn modelId="{E6C6DDF9-C430-4850-B9E6-2EA7D3E43C5D}" type="presOf" srcId="{7DB3F5FD-E0F3-44AB-9C11-6476131C7214}" destId="{369AC8D7-22CE-4A38-8DC9-C930046A1AB9}" srcOrd="0" destOrd="0" presId="urn:microsoft.com/office/officeart/2005/8/layout/chevron2"/>
    <dgm:cxn modelId="{7EF215AC-ADD3-4B17-B04A-8856B6D204F0}" type="presOf" srcId="{58595EB6-33E5-46DE-BFB1-31ADB5673E49}" destId="{3689E942-9BB5-449F-82CA-B9837F9F4227}" srcOrd="0" destOrd="0" presId="urn:microsoft.com/office/officeart/2005/8/layout/chevron2"/>
    <dgm:cxn modelId="{3668E278-4DD9-41AF-9500-0EB9A71A119E}" type="presOf" srcId="{219E9080-C944-446E-B908-FB13BFA64E04}" destId="{A4BD1CAA-AC0B-4DFD-A114-51B550729BDF}" srcOrd="0" destOrd="1" presId="urn:microsoft.com/office/officeart/2005/8/layout/chevron2"/>
    <dgm:cxn modelId="{8302C8A7-F2D0-4DFF-B890-59F6A60CB990}" srcId="{13BB4046-369D-427D-86D2-2A2835E7CF7F}" destId="{6A4A3476-E413-434E-811C-5F75E381BD90}" srcOrd="0" destOrd="0" parTransId="{62E8DD0D-A04A-42CE-9EAE-CA1330258746}" sibTransId="{6942BA97-D518-452D-9034-4005E51E4548}"/>
    <dgm:cxn modelId="{4B07B096-EDE5-4D09-8618-1EBD4B0DDC95}" srcId="{58595EB6-33E5-46DE-BFB1-31ADB5673E49}" destId="{EA5F3E77-E309-4504-BDB2-417CA1093993}" srcOrd="0" destOrd="0" parTransId="{0AB8093F-B7CC-4891-8416-52A5307F2E44}" sibTransId="{5BD576D2-44A9-4A43-8F46-84F429D61B12}"/>
    <dgm:cxn modelId="{026E9166-1B03-4A47-A642-27C0F26E3430}" type="presOf" srcId="{13BB4046-369D-427D-86D2-2A2835E7CF7F}" destId="{9C2693E9-85DB-4E09-AAD4-C3F07F1D6D6A}" srcOrd="0" destOrd="0" presId="urn:microsoft.com/office/officeart/2005/8/layout/chevron2"/>
    <dgm:cxn modelId="{CBE3BCFE-715A-4C3A-91FE-F8C2A7C7046A}" srcId="{6A4A3476-E413-434E-811C-5F75E381BD90}" destId="{8821DB24-FB25-4F21-AE4B-5AB569F56E06}" srcOrd="0" destOrd="0" parTransId="{0648C05A-B4FC-4A5F-8152-2C31A086B143}" sibTransId="{38850388-7085-42DA-9A5B-88DBEC6221BA}"/>
    <dgm:cxn modelId="{C39083E8-F21D-4839-892D-98159E81EB7E}" type="presOf" srcId="{C97A6540-ACE6-4C11-9DF6-580FCAD47C16}" destId="{A7E9863F-6E20-4596-AB36-9A8F1790D267}" srcOrd="0" destOrd="2" presId="urn:microsoft.com/office/officeart/2005/8/layout/chevron2"/>
    <dgm:cxn modelId="{02EC2167-DD7E-474E-90A4-47293FB23AE2}" srcId="{EA5F3E77-E309-4504-BDB2-417CA1093993}" destId="{7D208EFF-808F-431B-AFEF-AC8F801B3C6C}" srcOrd="1" destOrd="0" parTransId="{0F3AE331-81F2-4A05-A870-249360414D7B}" sibTransId="{BA92873A-169C-4FF2-B85D-699DB230056B}"/>
    <dgm:cxn modelId="{9AA54141-2BF5-4003-9D8B-090190398309}" type="presOf" srcId="{8821DB24-FB25-4F21-AE4B-5AB569F56E06}" destId="{A7E9863F-6E20-4596-AB36-9A8F1790D267}" srcOrd="0" destOrd="1" presId="urn:microsoft.com/office/officeart/2005/8/layout/chevron2"/>
    <dgm:cxn modelId="{2753DA0B-901D-4BF6-9390-E0BEFAE19E00}" type="presParOf" srcId="{369AC8D7-22CE-4A38-8DC9-C930046A1AB9}" destId="{7432468B-8641-4139-9006-4A09E9FE6649}" srcOrd="0" destOrd="0" presId="urn:microsoft.com/office/officeart/2005/8/layout/chevron2"/>
    <dgm:cxn modelId="{E47C2F99-B83C-4A84-A5C7-ED1185BCA57E}" type="presParOf" srcId="{7432468B-8641-4139-9006-4A09E9FE6649}" destId="{3689E942-9BB5-449F-82CA-B9837F9F4227}" srcOrd="0" destOrd="0" presId="urn:microsoft.com/office/officeart/2005/8/layout/chevron2"/>
    <dgm:cxn modelId="{F021773A-70EB-4A92-A794-8265EED5C4F8}" type="presParOf" srcId="{7432468B-8641-4139-9006-4A09E9FE6649}" destId="{F5BBD7FF-6BA3-4986-9760-C4760DE24C5E}" srcOrd="1" destOrd="0" presId="urn:microsoft.com/office/officeart/2005/8/layout/chevron2"/>
    <dgm:cxn modelId="{F03CDCCA-FF26-4416-9AA4-05138251DDEC}" type="presParOf" srcId="{369AC8D7-22CE-4A38-8DC9-C930046A1AB9}" destId="{20AD72C2-AEB3-4606-BE08-238F37AE371B}" srcOrd="1" destOrd="0" presId="urn:microsoft.com/office/officeart/2005/8/layout/chevron2"/>
    <dgm:cxn modelId="{E2717D12-69B1-461A-ADCE-6211008051DE}" type="presParOf" srcId="{369AC8D7-22CE-4A38-8DC9-C930046A1AB9}" destId="{A9CB6925-F03A-4AAC-84CD-F0C6A4EAE853}" srcOrd="2" destOrd="0" presId="urn:microsoft.com/office/officeart/2005/8/layout/chevron2"/>
    <dgm:cxn modelId="{9263B01D-8D09-473E-93F4-B0BC0DA9F525}" type="presParOf" srcId="{A9CB6925-F03A-4AAC-84CD-F0C6A4EAE853}" destId="{9C2693E9-85DB-4E09-AAD4-C3F07F1D6D6A}" srcOrd="0" destOrd="0" presId="urn:microsoft.com/office/officeart/2005/8/layout/chevron2"/>
    <dgm:cxn modelId="{8CA5F518-54B9-4185-8879-0553886B4BBA}" type="presParOf" srcId="{A9CB6925-F03A-4AAC-84CD-F0C6A4EAE853}" destId="{A7E9863F-6E20-4596-AB36-9A8F1790D267}" srcOrd="1" destOrd="0" presId="urn:microsoft.com/office/officeart/2005/8/layout/chevron2"/>
    <dgm:cxn modelId="{400A6423-E0EA-4981-B494-4D529577BE41}" type="presParOf" srcId="{369AC8D7-22CE-4A38-8DC9-C930046A1AB9}" destId="{1AC6298B-17CD-4F92-88B2-3494108E3532}" srcOrd="3" destOrd="0" presId="urn:microsoft.com/office/officeart/2005/8/layout/chevron2"/>
    <dgm:cxn modelId="{7CC73A81-76D6-417F-86F8-DF9F1EB4F3EB}" type="presParOf" srcId="{369AC8D7-22CE-4A38-8DC9-C930046A1AB9}" destId="{0E2BD5EB-4EC7-4503-87CD-AE8BD7D4D50D}" srcOrd="4" destOrd="0" presId="urn:microsoft.com/office/officeart/2005/8/layout/chevron2"/>
    <dgm:cxn modelId="{96A497D3-A94C-4B68-9BE7-45CCF05DD678}" type="presParOf" srcId="{0E2BD5EB-4EC7-4503-87CD-AE8BD7D4D50D}" destId="{7270BB29-FAFC-4765-BC5F-A8D875B4ED43}" srcOrd="0" destOrd="0" presId="urn:microsoft.com/office/officeart/2005/8/layout/chevron2"/>
    <dgm:cxn modelId="{6D9C9DE9-817B-4D98-97ED-6AD8A811D4DD}" type="presParOf" srcId="{0E2BD5EB-4EC7-4503-87CD-AE8BD7D4D50D}" destId="{A4BD1CAA-AC0B-4DFD-A114-51B550729BDF}" srcOrd="1" destOrd="0" presId="urn:microsoft.com/office/officeart/2005/8/layout/chevr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9E942-9BB5-449F-82CA-B9837F9F4227}">
      <dsp:nvSpPr>
        <dsp:cNvPr id="0" name=""/>
        <dsp:cNvSpPr/>
      </dsp:nvSpPr>
      <dsp:spPr>
        <a:xfrm rot="5400000">
          <a:off x="-251588" y="253099"/>
          <a:ext cx="1677255" cy="117407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L1</a:t>
          </a:r>
          <a:endParaRPr lang="en-US" sz="3300" kern="1200" dirty="0"/>
        </a:p>
      </dsp:txBody>
      <dsp:txXfrm rot="5400000">
        <a:off x="-251588" y="253099"/>
        <a:ext cx="1677255" cy="1174079"/>
      </dsp:txXfrm>
    </dsp:sp>
    <dsp:sp modelId="{F5BBD7FF-6BA3-4986-9760-C4760DE24C5E}">
      <dsp:nvSpPr>
        <dsp:cNvPr id="0" name=""/>
        <dsp:cNvSpPr/>
      </dsp:nvSpPr>
      <dsp:spPr>
        <a:xfrm rot="5400000">
          <a:off x="2366031" y="-1190441"/>
          <a:ext cx="1090216" cy="347412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Work</a:t>
          </a:r>
          <a:endParaRPr lang="en-US" sz="1500" b="1" kern="1200" dirty="0"/>
        </a:p>
        <a:p>
          <a:pPr marL="228600" lvl="2" indent="-114300" algn="l" defTabSz="666750">
            <a:lnSpc>
              <a:spcPct val="90000"/>
            </a:lnSpc>
            <a:spcBef>
              <a:spcPct val="0"/>
            </a:spcBef>
            <a:spcAft>
              <a:spcPct val="15000"/>
            </a:spcAft>
            <a:buChar char="••"/>
          </a:pPr>
          <a:r>
            <a:rPr lang="en-US" sz="1500" kern="1200" dirty="0" smtClean="0"/>
            <a:t>Fix bugs </a:t>
          </a:r>
          <a:endParaRPr lang="en-US" sz="1500" kern="1200" dirty="0"/>
        </a:p>
        <a:p>
          <a:pPr marL="228600" lvl="2" indent="-114300" algn="l" defTabSz="666750">
            <a:lnSpc>
              <a:spcPct val="90000"/>
            </a:lnSpc>
            <a:spcBef>
              <a:spcPct val="0"/>
            </a:spcBef>
            <a:spcAft>
              <a:spcPct val="15000"/>
            </a:spcAft>
            <a:buChar char="••"/>
          </a:pPr>
          <a:r>
            <a:rPr lang="en-US" sz="1500" kern="1200" dirty="0" smtClean="0"/>
            <a:t>Bill by the hour</a:t>
          </a:r>
        </a:p>
        <a:p>
          <a:pPr marL="228600" lvl="2" indent="-114300" algn="l" defTabSz="666750">
            <a:lnSpc>
              <a:spcPct val="90000"/>
            </a:lnSpc>
            <a:spcBef>
              <a:spcPct val="0"/>
            </a:spcBef>
            <a:spcAft>
              <a:spcPct val="15000"/>
            </a:spcAft>
            <a:buChar char="••"/>
          </a:pPr>
          <a:r>
            <a:rPr lang="en-US" sz="1500" kern="1200" dirty="0" smtClean="0"/>
            <a:t>Do as you're told</a:t>
          </a:r>
          <a:endParaRPr lang="en-US" sz="1500" kern="1200" dirty="0"/>
        </a:p>
      </dsp:txBody>
      <dsp:txXfrm rot="5400000">
        <a:off x="2366031" y="-1190441"/>
        <a:ext cx="1090216" cy="3474120"/>
      </dsp:txXfrm>
    </dsp:sp>
    <dsp:sp modelId="{9C2693E9-85DB-4E09-AAD4-C3F07F1D6D6A}">
      <dsp:nvSpPr>
        <dsp:cNvPr id="0" name=""/>
        <dsp:cNvSpPr/>
      </dsp:nvSpPr>
      <dsp:spPr>
        <a:xfrm rot="5400000">
          <a:off x="-251588" y="1737060"/>
          <a:ext cx="1677255" cy="1174079"/>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L2</a:t>
          </a:r>
          <a:endParaRPr lang="en-US" sz="3300" kern="1200" dirty="0"/>
        </a:p>
      </dsp:txBody>
      <dsp:txXfrm rot="5400000">
        <a:off x="-251588" y="1737060"/>
        <a:ext cx="1677255" cy="1174079"/>
      </dsp:txXfrm>
    </dsp:sp>
    <dsp:sp modelId="{A7E9863F-6E20-4596-AB36-9A8F1790D267}">
      <dsp:nvSpPr>
        <dsp:cNvPr id="0" name=""/>
        <dsp:cNvSpPr/>
      </dsp:nvSpPr>
      <dsp:spPr>
        <a:xfrm rot="5400000">
          <a:off x="2366031" y="293519"/>
          <a:ext cx="1090216" cy="3474120"/>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Lead (</a:t>
          </a:r>
          <a:r>
            <a:rPr lang="en-US" sz="1500" kern="1200" dirty="0" smtClean="0"/>
            <a:t>Talk about work)</a:t>
          </a:r>
          <a:endParaRPr lang="en-US" sz="1500" b="1" kern="1200" dirty="0"/>
        </a:p>
        <a:p>
          <a:pPr marL="228600" lvl="2" indent="-114300" algn="l" defTabSz="666750">
            <a:lnSpc>
              <a:spcPct val="90000"/>
            </a:lnSpc>
            <a:spcBef>
              <a:spcPct val="0"/>
            </a:spcBef>
            <a:spcAft>
              <a:spcPct val="15000"/>
            </a:spcAft>
            <a:buChar char="••"/>
          </a:pPr>
          <a:r>
            <a:rPr lang="en-US" sz="1500" kern="1200" dirty="0" smtClean="0"/>
            <a:t>Select architectures &amp; technologies</a:t>
          </a:r>
          <a:endParaRPr lang="en-US" sz="1500" kern="1200" dirty="0"/>
        </a:p>
        <a:p>
          <a:pPr marL="228600" lvl="2" indent="-114300" algn="l" defTabSz="666750">
            <a:lnSpc>
              <a:spcPct val="90000"/>
            </a:lnSpc>
            <a:spcBef>
              <a:spcPct val="0"/>
            </a:spcBef>
            <a:spcAft>
              <a:spcPct val="15000"/>
            </a:spcAft>
            <a:buChar char="••"/>
          </a:pPr>
          <a:r>
            <a:rPr lang="en-US" sz="1500" kern="1200" dirty="0" smtClean="0"/>
            <a:t>Mentor, hire &amp; lead teams</a:t>
          </a:r>
        </a:p>
        <a:p>
          <a:pPr marL="228600" lvl="2" indent="-114300" algn="l" defTabSz="666750">
            <a:lnSpc>
              <a:spcPct val="90000"/>
            </a:lnSpc>
            <a:spcBef>
              <a:spcPct val="0"/>
            </a:spcBef>
            <a:spcAft>
              <a:spcPct val="15000"/>
            </a:spcAft>
            <a:buChar char="••"/>
          </a:pPr>
          <a:r>
            <a:rPr lang="en-US" sz="1500" kern="1200" dirty="0" smtClean="0"/>
            <a:t>Define project scope &amp; processes</a:t>
          </a:r>
        </a:p>
      </dsp:txBody>
      <dsp:txXfrm rot="5400000">
        <a:off x="2366031" y="293519"/>
        <a:ext cx="1090216" cy="3474120"/>
      </dsp:txXfrm>
    </dsp:sp>
    <dsp:sp modelId="{7270BB29-FAFC-4765-BC5F-A8D875B4ED43}">
      <dsp:nvSpPr>
        <dsp:cNvPr id="0" name=""/>
        <dsp:cNvSpPr/>
      </dsp:nvSpPr>
      <dsp:spPr>
        <a:xfrm rot="5400000">
          <a:off x="-251588" y="3221021"/>
          <a:ext cx="1677255" cy="1174079"/>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L3</a:t>
          </a:r>
          <a:endParaRPr lang="en-US" sz="3300" kern="1200" dirty="0"/>
        </a:p>
      </dsp:txBody>
      <dsp:txXfrm rot="5400000">
        <a:off x="-251588" y="3221021"/>
        <a:ext cx="1677255" cy="1174079"/>
      </dsp:txXfrm>
    </dsp:sp>
    <dsp:sp modelId="{A4BD1CAA-AC0B-4DFD-A114-51B550729BDF}">
      <dsp:nvSpPr>
        <dsp:cNvPr id="0" name=""/>
        <dsp:cNvSpPr/>
      </dsp:nvSpPr>
      <dsp:spPr>
        <a:xfrm rot="5400000">
          <a:off x="2366031" y="1777480"/>
          <a:ext cx="1090216" cy="3474120"/>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Own</a:t>
          </a:r>
          <a:endParaRPr lang="en-US" sz="1500" b="1" kern="1200" dirty="0"/>
        </a:p>
        <a:p>
          <a:pPr marL="228600" lvl="2" indent="-114300" algn="l" defTabSz="666750">
            <a:lnSpc>
              <a:spcPct val="90000"/>
            </a:lnSpc>
            <a:spcBef>
              <a:spcPct val="0"/>
            </a:spcBef>
            <a:spcAft>
              <a:spcPct val="15000"/>
            </a:spcAft>
            <a:buChar char="••"/>
          </a:pPr>
          <a:r>
            <a:rPr lang="en-US" sz="1500" kern="1200" dirty="0" smtClean="0"/>
            <a:t>Products: SAAS, PAAS</a:t>
          </a:r>
        </a:p>
        <a:p>
          <a:pPr marL="228600" lvl="2" indent="-114300" algn="l" defTabSz="666750">
            <a:lnSpc>
              <a:spcPct val="90000"/>
            </a:lnSpc>
            <a:spcBef>
              <a:spcPct val="0"/>
            </a:spcBef>
            <a:spcAft>
              <a:spcPct val="15000"/>
            </a:spcAft>
            <a:buChar char="••"/>
          </a:pPr>
          <a:r>
            <a:rPr lang="en-US" sz="1500" kern="1200" dirty="0" smtClean="0"/>
            <a:t>Frameworks</a:t>
          </a:r>
        </a:p>
        <a:p>
          <a:pPr marL="228600" lvl="2" indent="-114300" algn="l" defTabSz="666750">
            <a:lnSpc>
              <a:spcPct val="90000"/>
            </a:lnSpc>
            <a:spcBef>
              <a:spcPct val="0"/>
            </a:spcBef>
            <a:spcAft>
              <a:spcPct val="15000"/>
            </a:spcAft>
            <a:buChar char="••"/>
          </a:pPr>
          <a:r>
            <a:rPr lang="en-US" sz="1500" kern="1200" dirty="0" smtClean="0"/>
            <a:t>Author</a:t>
          </a:r>
        </a:p>
      </dsp:txBody>
      <dsp:txXfrm rot="5400000">
        <a:off x="2366031" y="1777480"/>
        <a:ext cx="1090216" cy="34741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D4222-AECD-4852-8B90-7F0E0668A2F1}" type="datetimeFigureOut">
              <a:rPr lang="en-US" smtClean="0"/>
              <a:pPr/>
              <a:t>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331FB-585D-481E-B910-B1A7C86E304C}" type="slidenum">
              <a:rPr lang="en-US" smtClean="0"/>
              <a:pPr/>
              <a:t>‹#›</a:t>
            </a:fld>
            <a:endParaRPr lang="en-US"/>
          </a:p>
        </p:txBody>
      </p:sp>
    </p:spTree>
    <p:extLst>
      <p:ext uri="{BB962C8B-B14F-4D97-AF65-F5344CB8AC3E}">
        <p14:creationId xmlns:p14="http://schemas.microsoft.com/office/powerpoint/2010/main" xmlns="" val="33781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je3rQevW-c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adambrault.com/2012/12/04/i-quit-twitter-for-a-month-and-it-completely-changed-m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astcompany.com/39841/why-cant-we-get-anything-don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linkedin.com/today/post/article/20130409130222-7668018-top-performers-never-work-for-a-company"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Tips for becoming a software virtuoso</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Be Modal, Command Time, Signal to Noise</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studies</a:t>
            </a:r>
            <a:r>
              <a:rPr lang="en-US" baseline="0" dirty="0" smtClean="0"/>
              <a:t> of composers, basketball players, fiction writers, ice skaters, concert pianists, chess players. </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church</a:t>
            </a:r>
            <a:r>
              <a:rPr lang="en-US" baseline="0" dirty="0" smtClean="0"/>
              <a:t> with family </a:t>
            </a:r>
          </a:p>
          <a:p>
            <a:r>
              <a:rPr lang="en-US" baseline="0" dirty="0" smtClean="0"/>
              <a:t>Ride bike to work</a:t>
            </a:r>
          </a:p>
          <a:p>
            <a:r>
              <a:rPr lang="en-US" baseline="0" dirty="0" smtClean="0"/>
              <a:t>Go camping with church group and family</a:t>
            </a:r>
          </a:p>
          <a:p>
            <a:r>
              <a:rPr lang="en-US" baseline="0" dirty="0" smtClean="0"/>
              <a:t>Building a house for habitat for humanity</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Default:  </a:t>
            </a:r>
            <a:r>
              <a:rPr lang="en-US" sz="1200" b="0" i="0" u="none" strike="noStrike" kern="1200" dirty="0" smtClean="0">
                <a:solidFill>
                  <a:schemeClr val="tx1"/>
                </a:solidFill>
                <a:latin typeface="+mn-lt"/>
                <a:ea typeface="+mn-ea"/>
                <a:cs typeface="+mn-cs"/>
              </a:rPr>
              <a:t>Sports Radio, Top 40, Political</a:t>
            </a:r>
            <a:r>
              <a:rPr lang="en-US" sz="1200" b="0" i="0" u="none" strike="noStrike" kern="1200" baseline="0" dirty="0" smtClean="0">
                <a:solidFill>
                  <a:schemeClr val="tx1"/>
                </a:solidFill>
                <a:latin typeface="+mn-lt"/>
                <a:ea typeface="+mn-ea"/>
                <a:cs typeface="+mn-cs"/>
              </a:rPr>
              <a:t> Talk</a:t>
            </a:r>
            <a:endParaRPr lang="en-US" sz="1200" b="1"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Outlier: </a:t>
            </a:r>
            <a:r>
              <a:rPr lang="en-US" sz="1200" b="0" i="0" u="none" strike="noStrike" kern="1200" dirty="0" smtClean="0">
                <a:solidFill>
                  <a:schemeClr val="tx1"/>
                </a:solidFill>
                <a:latin typeface="+mn-lt"/>
                <a:ea typeface="+mn-ea"/>
                <a:cs typeface="+mn-cs"/>
              </a:rPr>
              <a:t>Carpool /public transit /</a:t>
            </a:r>
            <a:r>
              <a:rPr lang="en-US" sz="1200" b="0" i="0" u="none" strike="noStrike" kern="1200" baseline="0" dirty="0" smtClean="0">
                <a:solidFill>
                  <a:schemeClr val="tx1"/>
                </a:solidFill>
                <a:latin typeface="+mn-lt"/>
                <a:ea typeface="+mn-ea"/>
                <a:cs typeface="+mn-cs"/>
              </a:rPr>
              <a:t> Remote, Work near home, </a:t>
            </a:r>
            <a:r>
              <a:rPr lang="en-US" sz="1200" b="0" i="0" u="none" strike="noStrike" kern="1200" dirty="0" smtClean="0">
                <a:solidFill>
                  <a:schemeClr val="tx1"/>
                </a:solidFill>
                <a:latin typeface="+mn-lt"/>
                <a:ea typeface="+mn-ea"/>
                <a:cs typeface="+mn-cs"/>
              </a:rPr>
              <a:t>Programming podcasts , Books on CD, Commute</a:t>
            </a:r>
            <a:r>
              <a:rPr lang="en-US" sz="1200" b="0" i="0" u="none" strike="noStrike" kern="1200" baseline="0" dirty="0" smtClean="0">
                <a:solidFill>
                  <a:schemeClr val="tx1"/>
                </a:solidFill>
                <a:latin typeface="+mn-lt"/>
                <a:ea typeface="+mn-ea"/>
                <a:cs typeface="+mn-cs"/>
              </a:rPr>
              <a:t> off peak</a:t>
            </a:r>
          </a:p>
          <a:p>
            <a:pPr rtl="0" eaLnBrk="1" fontAlgn="t" latinLnBrk="0" hangingPunct="1"/>
            <a:endParaRPr lang="en-US"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 save 20 </a:t>
            </a:r>
            <a:r>
              <a:rPr lang="en-US" sz="1200" b="0" i="0" kern="1200" dirty="0" err="1" smtClean="0">
                <a:solidFill>
                  <a:schemeClr val="tx1"/>
                </a:solidFill>
                <a:latin typeface="+mn-lt"/>
                <a:ea typeface="+mn-ea"/>
                <a:cs typeface="+mn-cs"/>
              </a:rPr>
              <a:t>mins</a:t>
            </a:r>
            <a:r>
              <a:rPr lang="en-US" sz="1200" b="0" i="0" kern="1200" dirty="0" smtClean="0">
                <a:solidFill>
                  <a:schemeClr val="tx1"/>
                </a:solidFill>
                <a:latin typeface="+mn-lt"/>
                <a:ea typeface="+mn-ea"/>
                <a:cs typeface="+mn-cs"/>
              </a:rPr>
              <a:t> roundtrip each day coming in at 7.</a:t>
            </a:r>
          </a:p>
          <a:p>
            <a:r>
              <a:rPr lang="en-US" sz="1200" b="0" i="0" kern="1200" dirty="0" smtClean="0">
                <a:solidFill>
                  <a:schemeClr val="tx1"/>
                </a:solidFill>
                <a:latin typeface="+mn-lt"/>
                <a:ea typeface="+mn-ea"/>
                <a:cs typeface="+mn-cs"/>
              </a:rPr>
              <a:t>I save 40 </a:t>
            </a:r>
            <a:r>
              <a:rPr lang="en-US" sz="1200" b="0" i="0" kern="1200" dirty="0" err="1" smtClean="0">
                <a:solidFill>
                  <a:schemeClr val="tx1"/>
                </a:solidFill>
                <a:latin typeface="+mn-lt"/>
                <a:ea typeface="+mn-ea"/>
                <a:cs typeface="+mn-cs"/>
              </a:rPr>
              <a:t>mins</a:t>
            </a:r>
            <a:r>
              <a:rPr lang="en-US" sz="1200" b="0" i="0" kern="1200" dirty="0" smtClean="0">
                <a:solidFill>
                  <a:schemeClr val="tx1"/>
                </a:solidFill>
                <a:latin typeface="+mn-lt"/>
                <a:ea typeface="+mn-ea"/>
                <a:cs typeface="+mn-cs"/>
              </a:rPr>
              <a:t>/day twice a week WFH. That's 2.3 hrs/week. That's 3 extra weeks of time in a year!</a:t>
            </a:r>
            <a:endParaRPr lang="en-US" sz="1200" b="0" i="0" kern="1200" smtClean="0">
              <a:solidFill>
                <a:schemeClr val="tx1"/>
              </a:solidFill>
              <a:latin typeface="+mn-lt"/>
              <a:ea typeface="+mn-ea"/>
              <a:cs typeface="+mn-cs"/>
            </a:endParaRPr>
          </a:p>
          <a:p>
            <a:pPr rtl="0" eaLnBrk="1" fontAlgn="t" latinLnBrk="0" hangingPunct="1"/>
            <a:endParaRPr lang="en-US" sz="1200" b="0" i="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you give using your greatest skill, you magnify the value of your gift by leveraging your most valuable talent. It's a win for all because you can improve at your craft.</a:t>
            </a:r>
          </a:p>
        </p:txBody>
      </p:sp>
      <p:sp>
        <p:nvSpPr>
          <p:cNvPr id="4" name="Slide Number Placeholder 3"/>
          <p:cNvSpPr>
            <a:spLocks noGrp="1"/>
          </p:cNvSpPr>
          <p:nvPr>
            <p:ph type="sldNum" sz="quarter" idx="10"/>
          </p:nvPr>
        </p:nvSpPr>
        <p:spPr/>
        <p:txBody>
          <a:bodyPr/>
          <a:lstStyle/>
          <a:p>
            <a:fld id="{296331FB-585D-481E-B910-B1A7C86E304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http://www.youtube.com/watch?v=je3rQevW-cw</a:t>
            </a:r>
            <a:endParaRPr lang="en-US" dirty="0" smtClean="0"/>
          </a:p>
          <a:p>
            <a:endParaRPr lang="en-US" dirty="0" smtClean="0"/>
          </a:p>
          <a:p>
            <a:r>
              <a:rPr lang="en-US" dirty="0" smtClean="0"/>
              <a:t>Let’s start off with a confession: I’m going to talk a lot about passion,</a:t>
            </a:r>
            <a:r>
              <a:rPr lang="en-US" baseline="0" dirty="0" smtClean="0"/>
              <a:t> but I just spent nearly a year in a job I dreaded. Working to do things you don’t like so that you can continue doing things you don’t like is STUPID. – Alan Watts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talk is not about getting rich. Though if you become an outlier you’ll have no trouble paying your bills. </a:t>
            </a:r>
            <a:r>
              <a:rPr lang="en-US" sz="1200" kern="1200" dirty="0" smtClean="0">
                <a:solidFill>
                  <a:schemeClr val="tx1"/>
                </a:solidFill>
                <a:latin typeface="+mn-lt"/>
                <a:ea typeface="+mn-ea"/>
                <a:cs typeface="+mn-cs"/>
              </a:rPr>
              <a:t>What’s money? A man is a success if he gets up in the morning and goes to bed at night and in between does what he wants to do. – Bob Dylan</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single meeting can screw up the whole afternoon.</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book </a:t>
            </a:r>
            <a:r>
              <a:rPr lang="en-US" dirty="0" err="1" smtClean="0"/>
              <a:t>Peopleware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65000"/>
                  </a:schemeClr>
                </a:solidFill>
                <a:hlinkClick r:id="rId3"/>
              </a:rPr>
              <a:t>http://adambrault.com/2012/12/04/</a:t>
            </a:r>
            <a:endParaRPr lang="en-US" dirty="0" smtClean="0"/>
          </a:p>
          <a:p>
            <a:r>
              <a:rPr lang="en-US" sz="1200" b="0" i="0" kern="1200" dirty="0" smtClean="0">
                <a:solidFill>
                  <a:schemeClr val="tx1"/>
                </a:solidFill>
                <a:latin typeface="+mn-lt"/>
                <a:ea typeface="+mn-ea"/>
                <a:cs typeface="+mn-cs"/>
              </a:rPr>
              <a:t>FOCUS stands for: Follow One Course Until Successful. - The Midas Touch</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have time.</a:t>
            </a:r>
          </a:p>
          <a:p>
            <a:r>
              <a:rPr lang="en-US" dirty="0" smtClean="0"/>
              <a:t>What do you watch on Tuesdays?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 your default. Select logical defaults.</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kern="1200" dirty="0" smtClean="0">
                <a:solidFill>
                  <a:schemeClr val="tx1"/>
                </a:solidFill>
                <a:latin typeface="+mn-lt"/>
                <a:ea typeface="+mn-ea"/>
                <a:cs typeface="+mn-cs"/>
              </a:rPr>
              <a:t>How many of you aspire to management? Keep your hands up if you think management is more enjoyable than development.</a:t>
            </a:r>
          </a:p>
          <a:p>
            <a:r>
              <a:rPr lang="en-US" sz="1200" b="0" i="0" kern="1200" dirty="0" smtClean="0">
                <a:solidFill>
                  <a:schemeClr val="tx1"/>
                </a:solidFill>
                <a:latin typeface="+mn-lt"/>
                <a:ea typeface="+mn-ea"/>
                <a:cs typeface="+mn-cs"/>
              </a:rPr>
              <a:t>If it’s work, we try to do less. If it’s art, we try to do more. - Seth Godin </a:t>
            </a:r>
          </a:p>
          <a:p>
            <a:r>
              <a:rPr lang="en-US" sz="1200" b="0" i="0" kern="1200" dirty="0" smtClean="0">
                <a:solidFill>
                  <a:schemeClr val="tx1"/>
                </a:solidFill>
                <a:latin typeface="+mn-lt"/>
                <a:ea typeface="+mn-ea"/>
                <a:cs typeface="+mn-cs"/>
              </a:rPr>
              <a:t>If your work is your art, you have a huge advantage.</a:t>
            </a:r>
          </a:p>
          <a:p>
            <a:r>
              <a:rPr lang="en-US" dirty="0" smtClean="0"/>
              <a:t>If it’s not a calling, MOVE</a:t>
            </a:r>
            <a:r>
              <a:rPr lang="en-US" baseline="0" dirty="0" smtClean="0"/>
              <a:t> ON: </a:t>
            </a:r>
            <a:r>
              <a:rPr lang="en-US" dirty="0" smtClean="0"/>
              <a:t>Talking pays better than doing.</a:t>
            </a:r>
          </a:p>
          <a:p>
            <a:r>
              <a:rPr lang="en-US" dirty="0" smtClean="0"/>
              <a:t>Why be an outlier? Self actualization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Architect</a:t>
            </a:r>
            <a:r>
              <a:rPr lang="en-US" baseline="0" dirty="0" smtClean="0"/>
              <a:t> &gt; </a:t>
            </a:r>
            <a:r>
              <a:rPr lang="en-US" dirty="0" smtClean="0"/>
              <a:t>Construction manager &gt; construction workers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Outlier != destination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hlinkClick r:id="rId3"/>
              </a:rPr>
              <a:t>http://www.fastcompany.com/39841/why-cant-we-get-anything-done</a:t>
            </a:r>
            <a:endParaRPr lang="en-US" dirty="0" smtClean="0"/>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Notice a common thread in the Outlier column? They're activities that make you a better developer. They make you a more valuable team member by giving you both more depth and breadth in the field. Outliers must be deliberate about leveraging free time to assure they're building their </a:t>
            </a:r>
            <a:r>
              <a:rPr lang="en-US" sz="1200" kern="1200" dirty="0" err="1" smtClean="0">
                <a:solidFill>
                  <a:schemeClr val="tx1"/>
                </a:solidFill>
                <a:latin typeface="+mn-lt"/>
                <a:ea typeface="+mn-ea"/>
                <a:cs typeface="+mn-cs"/>
              </a:rPr>
              <a:t>skillset</a:t>
            </a:r>
            <a:r>
              <a:rPr lang="en-US" sz="1200" kern="1200" dirty="0" smtClean="0">
                <a:solidFill>
                  <a:schemeClr val="tx1"/>
                </a:solidFill>
                <a:latin typeface="+mn-lt"/>
                <a:ea typeface="+mn-ea"/>
                <a:cs typeface="+mn-cs"/>
              </a:rPr>
              <a:t> that others will line up to leverage.</a:t>
            </a:r>
          </a:p>
          <a:p>
            <a:r>
              <a:rPr lang="en-US" sz="1200" kern="1200" dirty="0" smtClean="0">
                <a:solidFill>
                  <a:schemeClr val="tx1"/>
                </a:solidFill>
                <a:latin typeface="+mn-lt"/>
                <a:ea typeface="+mn-ea"/>
                <a:cs typeface="+mn-cs"/>
              </a:rPr>
              <a:t>You can have anything you want in life if you consistently give others what they want.</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Slow media is not for the distracted masses, it's for the focused few.</a:t>
            </a:r>
          </a:p>
          <a:p>
            <a:r>
              <a:rPr lang="en-US" dirty="0" smtClean="0"/>
              <a:t>Signal </a:t>
            </a:r>
            <a:r>
              <a:rPr lang="en-US" dirty="0" err="1" smtClean="0"/>
              <a:t>vs</a:t>
            </a:r>
            <a:r>
              <a:rPr lang="en-US" dirty="0" smtClean="0"/>
              <a:t> noise – 37 Signals</a:t>
            </a:r>
          </a:p>
          <a:p>
            <a:r>
              <a:rPr lang="en-US" dirty="0" smtClean="0"/>
              <a:t>RSS - Pocket</a:t>
            </a:r>
          </a:p>
          <a:p>
            <a:r>
              <a:rPr lang="en-US" dirty="0" err="1" smtClean="0"/>
              <a:t>InfoQ</a:t>
            </a:r>
            <a:endParaRPr lang="en-US" dirty="0" smtClean="0"/>
          </a:p>
          <a:p>
            <a:r>
              <a:rPr lang="en-US" dirty="0" err="1" smtClean="0"/>
              <a:t>Linkedin</a:t>
            </a:r>
            <a:r>
              <a:rPr lang="en-US" baseline="0" dirty="0" smtClean="0"/>
              <a:t> Groups</a:t>
            </a:r>
          </a:p>
          <a:p>
            <a:r>
              <a:rPr lang="en-US" baseline="0" dirty="0" smtClean="0"/>
              <a:t>Hacker News</a:t>
            </a:r>
          </a:p>
          <a:p>
            <a:r>
              <a:rPr lang="en-US" baseline="0" dirty="0" err="1" smtClean="0"/>
              <a:t>Encosia</a:t>
            </a:r>
            <a:endParaRPr lang="en-US" baseline="0" dirty="0" smtClean="0"/>
          </a:p>
          <a:p>
            <a:r>
              <a:rPr lang="en-US" baseline="0" dirty="0" smtClean="0"/>
              <a:t>Scott Guthrie</a:t>
            </a:r>
          </a:p>
          <a:p>
            <a:r>
              <a:rPr lang="en-US" baseline="0" dirty="0" smtClean="0"/>
              <a:t>Scott </a:t>
            </a:r>
            <a:r>
              <a:rPr lang="en-US" baseline="0" dirty="0" err="1" smtClean="0"/>
              <a:t>Hanselman</a:t>
            </a:r>
            <a:endParaRPr lang="en-US" baseline="0" dirty="0" smtClean="0"/>
          </a:p>
          <a:p>
            <a:r>
              <a:rPr lang="en-US" baseline="0" dirty="0" smtClean="0"/>
              <a:t>Coding Horror</a:t>
            </a:r>
          </a:p>
          <a:p>
            <a:r>
              <a:rPr lang="en-US" dirty="0" err="1" smtClean="0"/>
              <a:t>Flipboard</a:t>
            </a:r>
            <a:endParaRPr lang="en-US" dirty="0" smtClean="0"/>
          </a:p>
          <a:p>
            <a:r>
              <a:rPr lang="en-US" dirty="0" smtClean="0"/>
              <a:t>Twitter</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Wasting time is not a waste. In fact, wasting time is a key part of our lives. Wasting time poorly is a sin, because not only are you forgoing the productivity, generosity and art that comes from work, but you're also giving up the downtime, experimentation and joy that comes from wasting time.  If you're going to waste time (and I hope you will) the least you can do is do it well. </a:t>
            </a:r>
            <a:r>
              <a:rPr lang="en-US" sz="1200" b="0" i="0" kern="1200" smtClean="0">
                <a:solidFill>
                  <a:schemeClr val="tx1"/>
                </a:solidFill>
                <a:latin typeface="+mn-lt"/>
                <a:ea typeface="+mn-ea"/>
                <a:cs typeface="+mn-cs"/>
              </a:rPr>
              <a:t>- Seth Godin</a:t>
            </a:r>
          </a:p>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What will you do about it? Act or let it go. Bill Gates </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Jim</a:t>
            </a:r>
            <a:r>
              <a:rPr lang="en-US" baseline="0" dirty="0" smtClean="0"/>
              <a:t> </a:t>
            </a:r>
            <a:r>
              <a:rPr lang="en-US" baseline="0" dirty="0" err="1" smtClean="0"/>
              <a:t>collins</a:t>
            </a:r>
            <a:r>
              <a:rPr lang="en-US" baseline="0" dirty="0" smtClean="0"/>
              <a:t> – turning the flywheel</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Spend money to save time.</a:t>
            </a:r>
            <a:r>
              <a:rPr lang="en-US" sz="1200" kern="1200" dirty="0" smtClean="0">
                <a:solidFill>
                  <a:schemeClr val="tx1"/>
                </a:solidFill>
                <a:latin typeface="+mn-lt"/>
                <a:ea typeface="+mn-ea"/>
                <a:cs typeface="+mn-cs"/>
              </a:rPr>
              <a:t>  </a:t>
            </a:r>
            <a:r>
              <a:rPr lang="en-US" dirty="0" smtClean="0"/>
              <a:t>Some people are too cheap to save money.</a:t>
            </a:r>
          </a:p>
          <a:p>
            <a:r>
              <a:rPr lang="en-US" dirty="0" smtClean="0"/>
              <a:t>Painting, deck refinishing, auto-detailing, roofing, remodeling, appliance repair, plumbing, auto repair...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Trade money for more time and ultimately more money. Determine what your time is worth. </a:t>
            </a:r>
            <a:r>
              <a:rPr lang="en-US" sz="1200" b="1" kern="1200" dirty="0" smtClean="0">
                <a:solidFill>
                  <a:schemeClr val="tx1"/>
                </a:solidFill>
                <a:latin typeface="+mn-lt"/>
                <a:ea typeface="+mn-ea"/>
                <a:cs typeface="+mn-cs"/>
              </a:rPr>
              <a:t>Pay professionals</a:t>
            </a:r>
            <a:r>
              <a:rPr lang="en-US" sz="1200" kern="1200" dirty="0" smtClean="0">
                <a:solidFill>
                  <a:schemeClr val="tx1"/>
                </a:solidFill>
                <a:latin typeface="+mn-lt"/>
                <a:ea typeface="+mn-ea"/>
                <a:cs typeface="+mn-cs"/>
              </a:rPr>
              <a:t> so you have time to either bill or hone your craft. Your most valuable skill is programming, not painting. This trades money today for more money tomorrow. We pay housekeeper, lawn mower, in and out painter, deck refinishing, finished basement. An hour of your time is worth 50 to 100+/hr so </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Risk: Developers tend to focus most on #3. If</a:t>
            </a:r>
            <a:r>
              <a:rPr lang="en-US" baseline="0" dirty="0" smtClean="0"/>
              <a:t> </a:t>
            </a:r>
            <a:r>
              <a:rPr lang="en-US" baseline="0" dirty="0" smtClean="0"/>
              <a:t>you’re doing 3 without 1 </a:t>
            </a:r>
            <a:r>
              <a:rPr lang="en-US" baseline="0" dirty="0" smtClean="0"/>
              <a:t>or 2 </a:t>
            </a:r>
            <a:r>
              <a:rPr lang="en-US" baseline="0" dirty="0" smtClean="0"/>
              <a:t>your </a:t>
            </a:r>
            <a:r>
              <a:rPr lang="en-US" baseline="0" dirty="0" smtClean="0"/>
              <a:t>career will falter.</a:t>
            </a:r>
          </a:p>
          <a:p>
            <a:r>
              <a:rPr lang="en-US" baseline="0" dirty="0" smtClean="0"/>
              <a:t>I recommend focusing on 1 and 2 in most orgs. 3 isn’t as </a:t>
            </a:r>
            <a:r>
              <a:rPr lang="en-US" baseline="0" dirty="0" smtClean="0"/>
              <a:t>important as junior </a:t>
            </a:r>
            <a:r>
              <a:rPr lang="en-US" baseline="0" dirty="0" smtClean="0"/>
              <a:t>developers think. We should be part of the conversation about what on time means and the implications of missing the schedule.</a:t>
            </a:r>
          </a:p>
          <a:p>
            <a:endParaRPr lang="en-US" baseline="0" dirty="0" smtClean="0"/>
          </a:p>
          <a:p>
            <a:r>
              <a:rPr lang="en-US" baseline="0" dirty="0" smtClean="0"/>
              <a:t>1= Nice guy</a:t>
            </a:r>
          </a:p>
          <a:p>
            <a:r>
              <a:rPr lang="en-US" baseline="0" dirty="0" smtClean="0"/>
              <a:t>2 = Software Craftsman</a:t>
            </a:r>
          </a:p>
          <a:p>
            <a:r>
              <a:rPr lang="en-US" baseline="0" dirty="0" smtClean="0"/>
              <a:t>3 = Hacker</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 am who I think you think I am</a:t>
            </a: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It's not who we are that keeps us from where we want to be - it's who we </a:t>
            </a:r>
            <a:r>
              <a:rPr lang="en-US" sz="1200" dirty="0" smtClean="0">
                <a:solidFill>
                  <a:srgbClr val="FFC000"/>
                </a:solidFill>
              </a:rPr>
              <a:t>THINK</a:t>
            </a:r>
            <a:r>
              <a:rPr lang="en-US" sz="1200" dirty="0" smtClean="0"/>
              <a:t> we are. - Lisa Sayers</a:t>
            </a:r>
            <a:r>
              <a:rPr lang="en-US" dirty="0" smtClean="0"/>
              <a:t/>
            </a:r>
            <a:br>
              <a:rPr lang="en-US" dirty="0" smtClean="0"/>
            </a:br>
            <a:r>
              <a:rPr lang="en-US" sz="1100" dirty="0" smtClean="0"/>
              <a:t>It’s part of why we must leave jobs</a:t>
            </a:r>
            <a:br>
              <a:rPr lang="en-US" sz="1100" dirty="0" smtClean="0"/>
            </a:br>
            <a:r>
              <a:rPr lang="en-US" sz="1100" dirty="0" smtClean="0"/>
              <a:t>If you’re offered every job you interview for…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At </a:t>
            </a:r>
            <a:r>
              <a:rPr lang="en-US" sz="1200" kern="1200" dirty="0" err="1" smtClean="0">
                <a:solidFill>
                  <a:schemeClr val="tx1"/>
                </a:solidFill>
                <a:latin typeface="+mn-lt"/>
                <a:ea typeface="+mn-ea"/>
                <a:cs typeface="+mn-cs"/>
              </a:rPr>
              <a:t>ftj</a:t>
            </a:r>
            <a:r>
              <a:rPr lang="en-US" sz="1200" kern="1200" dirty="0" smtClean="0">
                <a:solidFill>
                  <a:schemeClr val="tx1"/>
                </a:solidFill>
                <a:latin typeface="+mn-lt"/>
                <a:ea typeface="+mn-ea"/>
                <a:cs typeface="+mn-cs"/>
              </a:rPr>
              <a:t>,. Net contract where I apologized for my thin. Net skills. Only to find I was competitive with their </a:t>
            </a:r>
            <a:r>
              <a:rPr lang="en-US" sz="1200" kern="1200" dirty="0" err="1" smtClean="0">
                <a:solidFill>
                  <a:schemeClr val="tx1"/>
                </a:solidFill>
                <a:latin typeface="+mn-lt"/>
                <a:ea typeface="+mn-ea"/>
                <a:cs typeface="+mn-cs"/>
              </a:rPr>
              <a:t>devs</a:t>
            </a:r>
            <a:r>
              <a:rPr lang="en-US" sz="1200" kern="1200" dirty="0" smtClean="0">
                <a:solidFill>
                  <a:schemeClr val="tx1"/>
                </a:solidFill>
                <a:latin typeface="+mn-lt"/>
                <a:ea typeface="+mn-ea"/>
                <a:cs typeface="+mn-cs"/>
              </a:rPr>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Vin </a:t>
            </a:r>
            <a:r>
              <a:rPr lang="en-US" sz="1200" kern="1200" dirty="0" err="1" smtClean="0">
                <a:solidFill>
                  <a:schemeClr val="tx1"/>
                </a:solidFill>
                <a:latin typeface="+mn-lt"/>
                <a:ea typeface="+mn-ea"/>
                <a:cs typeface="+mn-cs"/>
              </a:rPr>
              <a:t>offerred</a:t>
            </a:r>
            <a:r>
              <a:rPr lang="en-US" sz="1200" kern="1200" dirty="0" smtClean="0">
                <a:solidFill>
                  <a:schemeClr val="tx1"/>
                </a:solidFill>
                <a:latin typeface="+mn-lt"/>
                <a:ea typeface="+mn-ea"/>
                <a:cs typeface="+mn-cs"/>
              </a:rPr>
              <a:t> team lead position.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At </a:t>
            </a:r>
            <a:r>
              <a:rPr lang="en-US" sz="1200" kern="1200" dirty="0" err="1" smtClean="0">
                <a:solidFill>
                  <a:schemeClr val="tx1"/>
                </a:solidFill>
                <a:latin typeface="+mn-lt"/>
                <a:ea typeface="+mn-ea"/>
                <a:cs typeface="+mn-cs"/>
              </a:rPr>
              <a:t>jha</a:t>
            </a:r>
            <a:r>
              <a:rPr lang="en-US" sz="1200" kern="1200" dirty="0" smtClean="0">
                <a:solidFill>
                  <a:schemeClr val="tx1"/>
                </a:solidFill>
                <a:latin typeface="+mn-lt"/>
                <a:ea typeface="+mn-ea"/>
                <a:cs typeface="+mn-cs"/>
              </a:rPr>
              <a:t>, manager.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Lean into uncertainty. If you’re not scared or intimidated you’re not pushing hard enough (Roosevelt quote). Also, conferences can be depressing because I leave convinced others know so much more. </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Lean in close. I’m going to give you the cliff notes right up front. It's about </a:t>
            </a:r>
            <a:r>
              <a:rPr lang="en-US" b="1" dirty="0" smtClean="0"/>
              <a:t>consistently doing something people want</a:t>
            </a:r>
            <a:r>
              <a:rPr lang="en-US" dirty="0" smtClean="0"/>
              <a:t>. </a:t>
            </a:r>
            <a:r>
              <a:rPr lang="en-US" sz="1200" b="0" i="0" kern="1200" dirty="0" smtClean="0">
                <a:solidFill>
                  <a:schemeClr val="tx1"/>
                </a:solidFill>
                <a:latin typeface="+mn-lt"/>
                <a:ea typeface="+mn-ea"/>
                <a:cs typeface="+mn-cs"/>
              </a:rPr>
              <a:t>The amount of success you have is roughly equivalent to the amount of time you spend doing things people want.</a:t>
            </a:r>
            <a:r>
              <a:rPr lang="en-US" dirty="0" smtClean="0"/>
              <a:t> And doing that requires building the right habits. </a:t>
            </a:r>
          </a:p>
          <a:p>
            <a:r>
              <a:rPr lang="en-US" dirty="0" smtClean="0"/>
              <a:t>Ever seen a job description: </a:t>
            </a:r>
          </a:p>
          <a:p>
            <a:r>
              <a:rPr lang="en-US" dirty="0" smtClean="0"/>
              <a:t>wanted 5+ years experience watching </a:t>
            </a:r>
            <a:r>
              <a:rPr lang="en-US" dirty="0" err="1" smtClean="0"/>
              <a:t>Greys</a:t>
            </a:r>
            <a:r>
              <a:rPr lang="en-US" dirty="0" smtClean="0"/>
              <a:t> anatomy. </a:t>
            </a:r>
          </a:p>
          <a:p>
            <a:r>
              <a:rPr lang="en-US" dirty="0" smtClean="0"/>
              <a:t>Familiarity with Royals starting lineup. </a:t>
            </a:r>
          </a:p>
          <a:p>
            <a:r>
              <a:rPr lang="en-US" dirty="0" smtClean="0"/>
              <a:t>Cursory knowledge</a:t>
            </a:r>
            <a:r>
              <a:rPr lang="en-US" baseline="0" dirty="0" smtClean="0"/>
              <a:t> of house fires that occurred in the metro over the last week.</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indicator of the future success is great work, shipped.</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http://www.theladders.com/career-advice/5-tools-measure-online-brand?et_id=3218299775&amp;link_id=539&amp;sign=y</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a:t>
            </a:r>
            <a:r>
              <a:rPr lang="en-US" baseline="0" dirty="0" smtClean="0"/>
              <a:t> about HP</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Automatic habits!</a:t>
            </a:r>
          </a:p>
          <a:p>
            <a:r>
              <a:rPr lang="en-US" dirty="0" smtClean="0"/>
              <a:t>http://abetterlife.quora.com/How-to-master-your-life</a:t>
            </a:r>
          </a:p>
          <a:p>
            <a:r>
              <a:rPr lang="en-US" sz="1200" b="1" i="1" kern="1200" dirty="0" smtClean="0">
                <a:solidFill>
                  <a:schemeClr val="tx1"/>
                </a:solidFill>
                <a:latin typeface="+mn-lt"/>
                <a:ea typeface="+mn-ea"/>
                <a:cs typeface="+mn-cs"/>
              </a:rPr>
              <a:t>1</a:t>
            </a:r>
            <a:r>
              <a:rPr lang="en-US" sz="1200" b="1" i="1" kern="1200" baseline="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good decisions require little thought. </a:t>
            </a:r>
            <a:r>
              <a:rPr lang="en-US" sz="1200" b="0" i="0" kern="1200" dirty="0" smtClean="0">
                <a:solidFill>
                  <a:schemeClr val="tx1"/>
                </a:solidFill>
                <a:latin typeface="+mn-lt"/>
                <a:ea typeface="+mn-ea"/>
                <a:cs typeface="+mn-cs"/>
              </a:rPr>
              <a:t>To get fit: exercise. To be smarter: read.</a:t>
            </a:r>
          </a:p>
          <a:p>
            <a:r>
              <a:rPr lang="en-US" sz="1200" b="0" i="0" kern="1200" dirty="0" smtClean="0">
                <a:solidFill>
                  <a:schemeClr val="tx1"/>
                </a:solidFill>
                <a:latin typeface="+mn-lt"/>
                <a:ea typeface="+mn-ea"/>
                <a:cs typeface="+mn-cs"/>
              </a:rPr>
              <a:t>2 </a:t>
            </a:r>
            <a:r>
              <a:rPr lang="en-US" sz="1200" b="1" i="0" kern="1200" dirty="0" smtClean="0">
                <a:solidFill>
                  <a:schemeClr val="tx1"/>
                </a:solidFill>
                <a:latin typeface="+mn-lt"/>
                <a:ea typeface="+mn-ea"/>
                <a:cs typeface="+mn-cs"/>
              </a:rPr>
              <a:t>take good care of yourself</a:t>
            </a:r>
            <a:endParaRPr lang="en-US" b="1" dirty="0" smtClean="0"/>
          </a:p>
          <a:p>
            <a:r>
              <a:rPr lang="en-US" sz="1200" b="1" i="1" kern="1200" dirty="0" smtClean="0">
                <a:solidFill>
                  <a:schemeClr val="tx1"/>
                </a:solidFill>
                <a:latin typeface="+mn-lt"/>
                <a:ea typeface="+mn-ea"/>
                <a:cs typeface="+mn-cs"/>
              </a:rPr>
              <a:t>3 build selected skills. </a:t>
            </a:r>
            <a:r>
              <a:rPr lang="en-US" sz="1200" b="0" i="0" kern="1200" dirty="0" smtClean="0">
                <a:solidFill>
                  <a:schemeClr val="tx1"/>
                </a:solidFill>
                <a:latin typeface="+mn-lt"/>
                <a:ea typeface="+mn-ea"/>
                <a:cs typeface="+mn-cs"/>
              </a:rPr>
              <a:t>to get great at something means </a:t>
            </a:r>
            <a:r>
              <a:rPr lang="en-US" sz="1200" b="0" i="1" kern="1200" dirty="0" smtClean="0">
                <a:solidFill>
                  <a:schemeClr val="tx1"/>
                </a:solidFill>
                <a:latin typeface="+mn-lt"/>
                <a:ea typeface="+mn-ea"/>
                <a:cs typeface="+mn-cs"/>
              </a:rPr>
              <a:t>saying no to something else</a:t>
            </a:r>
            <a:r>
              <a:rPr lang="en-US" sz="1200" b="0" i="0" kern="1200" dirty="0" smtClean="0">
                <a:solidFill>
                  <a:schemeClr val="tx1"/>
                </a:solidFill>
                <a:latin typeface="+mn-lt"/>
                <a:ea typeface="+mn-ea"/>
                <a:cs typeface="+mn-cs"/>
              </a:rPr>
              <a:t>. Woody Allen would not be better off if he had spent less time writing and more time at the gym. </a:t>
            </a:r>
            <a:endParaRPr lang="en-US" dirty="0" smtClean="0"/>
          </a:p>
          <a:p>
            <a:r>
              <a:rPr lang="en-US" sz="1200" b="0" i="0" kern="1200" dirty="0" smtClean="0">
                <a:solidFill>
                  <a:schemeClr val="tx1"/>
                </a:solidFill>
                <a:latin typeface="+mn-lt"/>
                <a:ea typeface="+mn-ea"/>
                <a:cs typeface="+mn-cs"/>
              </a:rPr>
              <a:t>There’s no winning The Sims. Everyone dies. There’s no high score. You live your life how you want,</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Story about HP takeover at Sprint</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Audit your trajectory.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working in the right technology?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Where do I want to be on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curve?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Embrace change. Tech skills you've built today won’t keep you employed.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Keep moving.</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hange directions when market starts shifting.</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 create a new x in y every z days.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Do you have 1</a:t>
            </a:r>
            <a:r>
              <a:rPr lang="en-US" baseline="0" dirty="0" smtClean="0"/>
              <a:t>0 years of the same 1 year?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Examples: </a:t>
            </a:r>
          </a:p>
          <a:p>
            <a:pPr marL="0" marR="0" lvl="1"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 </a:t>
            </a:r>
            <a:br>
              <a:rPr lang="en-US" baseline="0" dirty="0" smtClean="0"/>
            </a:br>
            <a:r>
              <a:rPr lang="en-US" sz="1200" kern="1200" dirty="0" smtClean="0">
                <a:solidFill>
                  <a:schemeClr val="tx1"/>
                </a:solidFill>
                <a:latin typeface="+mn-lt"/>
                <a:ea typeface="+mn-ea"/>
                <a:cs typeface="+mn-cs"/>
              </a:rPr>
              <a:t>I don’t ask num years because</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can have a conversation.</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 says nothing.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was hired as lead of </a:t>
            </a:r>
            <a:r>
              <a:rPr lang="en-US" sz="1200" kern="1200" dirty="0" err="1" smtClean="0">
                <a:solidFill>
                  <a:schemeClr val="tx1"/>
                </a:solidFill>
                <a:latin typeface="+mn-lt"/>
                <a:ea typeface="+mn-ea"/>
                <a:cs typeface="+mn-cs"/>
              </a:rPr>
              <a:t>php</a:t>
            </a:r>
            <a:r>
              <a:rPr lang="en-US" sz="1200" kern="1200" dirty="0" smtClean="0">
                <a:solidFill>
                  <a:schemeClr val="tx1"/>
                </a:solidFill>
                <a:latin typeface="+mn-lt"/>
                <a:ea typeface="+mn-ea"/>
                <a:cs typeface="+mn-cs"/>
              </a:rPr>
              <a:t> to c# conversion with zero </a:t>
            </a:r>
            <a:r>
              <a:rPr lang="en-US" sz="1200" kern="1200" dirty="0" err="1" smtClean="0">
                <a:solidFill>
                  <a:schemeClr val="tx1"/>
                </a:solidFill>
                <a:latin typeface="+mn-lt"/>
                <a:ea typeface="+mn-ea"/>
                <a:cs typeface="+mn-cs"/>
              </a:rPr>
              <a:t>prof</a:t>
            </a:r>
            <a:r>
              <a:rPr lang="en-US" sz="1200" kern="1200" dirty="0" smtClean="0">
                <a:solidFill>
                  <a:schemeClr val="tx1"/>
                </a:solidFill>
                <a:latin typeface="+mn-lt"/>
                <a:ea typeface="+mn-ea"/>
                <a:cs typeface="+mn-cs"/>
              </a:rPr>
              <a:t> exp. But I had put in the time at home.</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Foster a growth mindset. Chances are you won't spend a lifetime in your current role. Nor should you feel obligated to do so. </a:t>
            </a:r>
          </a:p>
          <a:p>
            <a:r>
              <a:rPr lang="en-US" sz="1200" kern="1200" dirty="0" smtClean="0">
                <a:solidFill>
                  <a:schemeClr val="tx1"/>
                </a:solidFill>
                <a:latin typeface="+mn-lt"/>
                <a:ea typeface="+mn-ea"/>
                <a:cs typeface="+mn-cs"/>
              </a:rPr>
              <a:t>Think about how your current role is preparing you for the next step in your career path. Don't work for money. Work to learn. </a:t>
            </a:r>
          </a:p>
          <a:p>
            <a:r>
              <a:rPr lang="en-US" sz="1200" kern="1200" dirty="0" smtClean="0">
                <a:solidFill>
                  <a:schemeClr val="tx1"/>
                </a:solidFill>
                <a:latin typeface="+mn-lt"/>
                <a:ea typeface="+mn-ea"/>
                <a:cs typeface="+mn-cs"/>
              </a:rPr>
              <a:t>If you're doing a job that isn't teaching you something useful for your next gig, then you need to look for ways to stretch in your current role or move 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Tell children they’re practicing hard and it paid off. Rather than “You must be good at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rtl="0"/>
            <a:r>
              <a:rPr lang="en-US" sz="1200" b="0" i="0" kern="1200" dirty="0" smtClean="0">
                <a:solidFill>
                  <a:schemeClr val="tx1"/>
                </a:solidFill>
                <a:latin typeface="+mn-lt"/>
                <a:ea typeface="+mn-ea"/>
                <a:cs typeface="+mn-cs"/>
                <a:hlinkClick r:id="rId3"/>
              </a:rPr>
              <a:t>http://www.linkedin.com/today/post/article/20130409130222-7668018-top-performers-never-work-for-a-company</a:t>
            </a: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Get ready for irony: This isn’t hard, because we don’t learn much from lectures. And yes,</a:t>
            </a:r>
            <a:r>
              <a:rPr lang="en-US" sz="1200" b="0" i="0" kern="1200" baseline="0" dirty="0" smtClean="0">
                <a:solidFill>
                  <a:schemeClr val="tx1"/>
                </a:solidFill>
                <a:latin typeface="+mn-lt"/>
                <a:ea typeface="+mn-ea"/>
                <a:cs typeface="+mn-cs"/>
              </a:rPr>
              <a:t> I recognize the irony of me standing up here telling you this.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Everything that constitutes “understanding” science and “thinking scientifically” resides in the long-term memory, which is developed via the construction and assembly of component proteins. So a person who does not go through this extended mental construction process simply cannot achieve mastery of a subject.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you can’t really know anything if you just remember isolated facts and try and bang ‘</a:t>
            </a:r>
            <a:r>
              <a:rPr lang="en-US" sz="1200" b="0" i="0" kern="1200" dirty="0" err="1" smtClean="0">
                <a:solidFill>
                  <a:schemeClr val="tx1"/>
                </a:solidFill>
                <a:latin typeface="+mn-lt"/>
                <a:ea typeface="+mn-ea"/>
                <a:cs typeface="+mn-cs"/>
              </a:rPr>
              <a:t>em</a:t>
            </a:r>
            <a:r>
              <a:rPr lang="en-US" sz="1200" b="0" i="0" kern="1200" dirty="0" smtClean="0">
                <a:solidFill>
                  <a:schemeClr val="tx1"/>
                </a:solidFill>
                <a:latin typeface="+mn-lt"/>
                <a:ea typeface="+mn-ea"/>
                <a:cs typeface="+mn-cs"/>
              </a:rPr>
              <a:t> back. If the facts don’t hang together on a latticework of theory, you don’t have them in a usable form.</a:t>
            </a:r>
          </a:p>
          <a:p>
            <a:r>
              <a:rPr lang="en-US" sz="1200" b="0" i="0" kern="1200" dirty="0" smtClean="0">
                <a:solidFill>
                  <a:schemeClr val="tx1"/>
                </a:solidFill>
                <a:latin typeface="+mn-lt"/>
                <a:ea typeface="+mn-ea"/>
                <a:cs typeface="+mn-cs"/>
              </a:rPr>
              <a:t>http://www.farnamstreetblog.com/2013/01/how-people-learn</a:t>
            </a:r>
            <a:endParaRPr lang="en-US" sz="1200" b="0" i="0" kern="1200" baseline="0" dirty="0" smtClean="0">
              <a:solidFill>
                <a:schemeClr val="tx1"/>
              </a:solidFill>
              <a:latin typeface="+mn-lt"/>
              <a:ea typeface="+mn-ea"/>
              <a:cs typeface="+mn-cs"/>
            </a:endParaRPr>
          </a:p>
          <a:p>
            <a:endParaRPr lang="en-US" sz="1200" b="0" i="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 learned </a:t>
            </a:r>
            <a:r>
              <a:rPr lang="en-US" sz="1200" b="0" i="0" kern="1200" dirty="0" err="1" smtClean="0">
                <a:solidFill>
                  <a:schemeClr val="tx1"/>
                </a:solidFill>
                <a:latin typeface="+mn-lt"/>
                <a:ea typeface="+mn-ea"/>
                <a:cs typeface="+mn-cs"/>
              </a:rPr>
              <a:t>c++</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cobol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pascal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cics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vb</a:t>
            </a:r>
            <a:r>
              <a:rPr lang="en-US" sz="1200" b="0" i="0" kern="1200" dirty="0" smtClean="0">
                <a:solidFill>
                  <a:schemeClr val="tx1"/>
                </a:solidFill>
                <a:latin typeface="+mn-lt"/>
                <a:ea typeface="+mn-ea"/>
                <a:cs typeface="+mn-cs"/>
              </a:rPr>
              <a:t> in college. My process: Read, research, write, repeat.</a:t>
            </a:r>
          </a:p>
          <a:p>
            <a:endParaRPr lang="en-US" sz="1200" b="0" i="0" kern="1200" dirty="0" smtClean="0">
              <a:solidFill>
                <a:schemeClr val="tx1"/>
              </a:solidFill>
              <a:latin typeface="+mn-lt"/>
              <a:ea typeface="+mn-ea"/>
              <a:cs typeface="+mn-cs"/>
            </a:endParaRPr>
          </a:p>
          <a:p>
            <a:r>
              <a:rPr lang="en-US" dirty="0" smtClean="0"/>
              <a:t>learn techniques to</a:t>
            </a:r>
            <a:r>
              <a:rPr lang="en-US" baseline="0" dirty="0" smtClean="0"/>
              <a:t> </a:t>
            </a:r>
            <a:r>
              <a:rPr lang="en-US" dirty="0" smtClean="0"/>
              <a:t>force your hand. play mind tricks on yourself. </a:t>
            </a:r>
            <a:r>
              <a:rPr lang="en-US" dirty="0" err="1" smtClean="0"/>
              <a:t>Confs</a:t>
            </a:r>
            <a:r>
              <a:rPr lang="en-US" dirty="0" smtClean="0"/>
              <a:t> force you to get better and organize your stimulus fraction (thoughts)</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What if every work task in your day were getting you closer to automated daily income? With traditional employment, at the end of the day, you're no closer to being off the treadmill. You're handed a days pay for a days work. Only automated pay leads to freedom through scale.</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Write once, sell many. Whether a physical or a knowledge product. But you can only sell an hour of your life once. It does not scale.</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pay people who are brave enough to lead us without a clear path far more. Ambiguity pays. Leadership pays. Risk pays. Just like the market.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Speaking</a:t>
            </a:r>
          </a:p>
          <a:p>
            <a:r>
              <a:rPr lang="en-US" dirty="0" smtClean="0"/>
              <a:t>Making the Hang</a:t>
            </a:r>
          </a:p>
          <a:p>
            <a:r>
              <a:rPr lang="en-US" dirty="0" smtClean="0"/>
              <a:t>User Groups</a:t>
            </a:r>
          </a:p>
          <a:p>
            <a:r>
              <a:rPr lang="en-US" dirty="0" smtClean="0"/>
              <a:t>Startup Weekends</a:t>
            </a:r>
          </a:p>
          <a:p>
            <a:r>
              <a:rPr lang="en-US" dirty="0" smtClean="0"/>
              <a:t>Conferences</a:t>
            </a:r>
          </a:p>
          <a:p>
            <a:r>
              <a:rPr lang="en-US" dirty="0" smtClean="0"/>
              <a:t>Independent consulting</a:t>
            </a:r>
          </a:p>
          <a:p>
            <a:r>
              <a:rPr lang="en-US" dirty="0" smtClean="0"/>
              <a:t>Blogging</a:t>
            </a:r>
          </a:p>
          <a:p>
            <a:r>
              <a:rPr lang="en-US" dirty="0" smtClean="0"/>
              <a:t>Tweeting</a:t>
            </a:r>
          </a:p>
          <a:p>
            <a:r>
              <a:rPr lang="en-US" dirty="0" smtClean="0"/>
              <a:t>Shipping</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i="1" dirty="0" smtClean="0"/>
              <a:t>Why aren't you speaking at this conference? No seriously.</a:t>
            </a:r>
            <a:endParaRPr lang="en-US" i="1" smtClean="0"/>
          </a:p>
          <a:p>
            <a:pPr>
              <a:buNone/>
            </a:pPr>
            <a:r>
              <a:rPr lang="en-US" i="1" smtClean="0"/>
              <a:t>Genuine</a:t>
            </a:r>
            <a:r>
              <a:rPr lang="en-US" smtClean="0"/>
              <a:t> </a:t>
            </a:r>
            <a:r>
              <a:rPr lang="en-US" dirty="0" smtClean="0"/>
              <a:t>flattery gets you everywhere</a:t>
            </a:r>
          </a:p>
          <a:p>
            <a:pPr>
              <a:buNone/>
            </a:pPr>
            <a:r>
              <a:rPr lang="en-US" dirty="0" smtClean="0"/>
              <a:t>Buy lunch</a:t>
            </a:r>
          </a:p>
          <a:p>
            <a:pPr>
              <a:buNone/>
            </a:pPr>
            <a:r>
              <a:rPr lang="en-US" dirty="0" smtClean="0"/>
              <a:t>Everyone has a desire to feel important</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1969 - 1975 Mr. Olympia. training six days per week; twice per day on Monday, Wednesday and Friday, and once per day on Tuesday, Thursday and Saturday.</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that none of these</a:t>
            </a:r>
            <a:r>
              <a:rPr lang="en-US" sz="1200" kern="1200" baseline="0" dirty="0" smtClean="0">
                <a:solidFill>
                  <a:schemeClr val="tx1"/>
                </a:solidFill>
                <a:latin typeface="+mn-lt"/>
                <a:ea typeface="+mn-ea"/>
                <a:cs typeface="+mn-cs"/>
              </a:rPr>
              <a:t> people had permission. </a:t>
            </a:r>
          </a:p>
          <a:p>
            <a:r>
              <a:rPr lang="en-US" sz="1200" kern="1200" dirty="0" smtClean="0">
                <a:solidFill>
                  <a:schemeClr val="tx1"/>
                </a:solidFill>
                <a:latin typeface="+mn-lt"/>
                <a:ea typeface="+mn-ea"/>
                <a:cs typeface="+mn-cs"/>
              </a:rPr>
              <a:t>Choose Hard.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Coding is harder than reading. Reading is harder than watching TV. Many activities offer both growth potential and publicity. All these activities set you apart, but the effect is magnified as you move right.</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All these people are flawed.</a:t>
            </a:r>
            <a:r>
              <a:rPr lang="en-US" baseline="0" dirty="0" smtClean="0"/>
              <a:t> Diversity helps.</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niche: I teach</a:t>
            </a:r>
            <a:r>
              <a:rPr lang="en-US" baseline="0" dirty="0" smtClean="0"/>
              <a:t> software development, speak, and build rich web applications</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job means doing something people want, averaged together with everyone else in that company.</a:t>
            </a:r>
          </a:p>
          <a:p>
            <a:r>
              <a:rPr lang="en-US" sz="1200" kern="1200" dirty="0" smtClean="0">
                <a:solidFill>
                  <a:schemeClr val="tx1"/>
                </a:solidFill>
                <a:latin typeface="+mn-lt"/>
                <a:ea typeface="+mn-ea"/>
                <a:cs typeface="+mn-cs"/>
              </a:rPr>
              <a:t>If you want to go faster, it's a problem to have your work tangled together with a large number of other people's. In a large group, your performance is not separately measurable-- and the rest of the group slows you down.  – Paul Graham</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67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331FB-585D-481E-B910-B1A7C86E304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kern="1200" dirty="0" smtClean="0">
                <a:solidFill>
                  <a:schemeClr val="tx1"/>
                </a:solidFill>
                <a:latin typeface="+mn-lt"/>
                <a:ea typeface="+mn-ea"/>
                <a:cs typeface="+mn-cs"/>
              </a:rPr>
              <a:t>We are on a technology treadmill. If you don't get a rush of endorphins from working out then you're highly unlikely to keep up</a:t>
            </a:r>
            <a:r>
              <a:rPr lang="en-US" sz="1200" b="0" i="0" kern="1200" smtClean="0">
                <a:solidFill>
                  <a:schemeClr val="tx1"/>
                </a:solidFill>
                <a:latin typeface="+mn-lt"/>
                <a:ea typeface="+mn-ea"/>
                <a:cs typeface="+mn-cs"/>
              </a:rPr>
              <a:t>. Related </a:t>
            </a:r>
            <a:r>
              <a:rPr lang="en-US" sz="1200" b="0" i="0" kern="1200" dirty="0" smtClean="0">
                <a:solidFill>
                  <a:schemeClr val="tx1"/>
                </a:solidFill>
                <a:latin typeface="+mn-lt"/>
                <a:ea typeface="+mn-ea"/>
                <a:cs typeface="+mn-cs"/>
              </a:rPr>
              <a:t>jobs quote about passion or you'll quit.</a:t>
            </a:r>
          </a:p>
          <a:p>
            <a:pPr rtl="0"/>
            <a:r>
              <a:rPr lang="en-US" sz="1200" b="0" i="0" kern="1200" dirty="0" smtClean="0">
                <a:solidFill>
                  <a:schemeClr val="tx1"/>
                </a:solidFill>
                <a:latin typeface="+mn-lt"/>
                <a:ea typeface="+mn-ea"/>
                <a:cs typeface="+mn-cs"/>
              </a:rPr>
              <a:t>And by the way this is the risk when you become a department manager</a:t>
            </a:r>
          </a:p>
          <a:p>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what isn’t on this list?</a:t>
            </a:r>
            <a:endParaRPr lang="en-US" dirty="0"/>
          </a:p>
        </p:txBody>
      </p:sp>
      <p:sp>
        <p:nvSpPr>
          <p:cNvPr id="4" name="Slide Number Placeholder 3"/>
          <p:cNvSpPr>
            <a:spLocks noGrp="1"/>
          </p:cNvSpPr>
          <p:nvPr>
            <p:ph type="sldNum" sz="quarter" idx="10"/>
          </p:nvPr>
        </p:nvSpPr>
        <p:spPr/>
        <p:txBody>
          <a:bodyPr/>
          <a:lstStyle/>
          <a:p>
            <a:fld id="{296331FB-585D-481E-B910-B1A7C86E304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B7315C-E3E8-48D9-AE1E-9005A5CCAD87}"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E0EA5-E3D1-4BEF-AC0A-4CD153E222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7315C-E3E8-48D9-AE1E-9005A5CCAD87}"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E0EA5-E3D1-4BEF-AC0A-4CD153E222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7315C-E3E8-48D9-AE1E-9005A5CCAD87}"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E0EA5-E3D1-4BEF-AC0A-4CD153E222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7315C-E3E8-48D9-AE1E-9005A5CCAD87}"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E0EA5-E3D1-4BEF-AC0A-4CD153E222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B7315C-E3E8-48D9-AE1E-9005A5CCAD87}"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E0EA5-E3D1-4BEF-AC0A-4CD153E222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B7315C-E3E8-48D9-AE1E-9005A5CCAD87}"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E0EA5-E3D1-4BEF-AC0A-4CD153E222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B7315C-E3E8-48D9-AE1E-9005A5CCAD87}" type="datetimeFigureOut">
              <a:rPr lang="en-US" smtClean="0"/>
              <a:pPr/>
              <a:t>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E0EA5-E3D1-4BEF-AC0A-4CD153E222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B7315C-E3E8-48D9-AE1E-9005A5CCAD87}" type="datetimeFigureOut">
              <a:rPr lang="en-US" smtClean="0"/>
              <a:pPr/>
              <a:t>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E0EA5-E3D1-4BEF-AC0A-4CD153E222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7315C-E3E8-48D9-AE1E-9005A5CCAD87}" type="datetimeFigureOut">
              <a:rPr lang="en-US" smtClean="0"/>
              <a:pPr/>
              <a:t>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E0EA5-E3D1-4BEF-AC0A-4CD153E222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B7315C-E3E8-48D9-AE1E-9005A5CCAD87}"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E0EA5-E3D1-4BEF-AC0A-4CD153E222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B7315C-E3E8-48D9-AE1E-9005A5CCAD87}"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E0EA5-E3D1-4BEF-AC0A-4CD153E222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7315C-E3E8-48D9-AE1E-9005A5CCAD87}" type="datetimeFigureOut">
              <a:rPr lang="en-US" smtClean="0"/>
              <a:pPr/>
              <a:t>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E0EA5-E3D1-4BEF-AC0A-4CD153E222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webhp?sourceid=chrome-instant&amp;rlz=1C1CHFX_enUS494US496&amp;ion=1&amp;ie=UTF-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nfoq.com/" TargetMode="External"/><Relationship Id="rId7" Type="http://schemas.openxmlformats.org/officeDocument/2006/relationships/hyperlink" Target="http://agilemanifesto.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ted.com" TargetMode="External"/><Relationship Id="rId5" Type="http://schemas.openxmlformats.org/officeDocument/2006/relationships/hyperlink" Target="http://www.pluralsight.com/" TargetMode="External"/><Relationship Id="rId4" Type="http://schemas.openxmlformats.org/officeDocument/2006/relationships/hyperlink" Target="http://tekpub.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hyperlink" Target="http://www.guardian.co.uk/media/2013/apr/12/news-is-bad-rolf-dobelli?INTCMP=SRCH"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bit.l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8.jpeg"/><Relationship Id="rId7" Type="http://schemas.openxmlformats.org/officeDocument/2006/relationships/diagramQuickStyle" Target="../diagrams/quickStyle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9.jpeg"/><Relationship Id="rId9" Type="http://schemas.microsoft.com/office/2007/relationships/diagramDrawing" Target="../diagrams/drawing1.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bitnative.com/"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codinghorror.com/blog/2012/05/how-to-stop-sucking-and-be-awesome-instead.html" TargetMode="External"/><Relationship Id="rId7" Type="http://schemas.openxmlformats.org/officeDocument/2006/relationships/hyperlink" Target="http://www.bitnative.com/"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joel.is/post/31582795753/the-power-of-ignoring-mainstream-news" TargetMode="External"/><Relationship Id="rId5" Type="http://schemas.openxmlformats.org/officeDocument/2006/relationships/hyperlink" Target="http://www.hanselman.com/blog/YourWordsAreWasted.aspx" TargetMode="External"/><Relationship Id="rId4" Type="http://schemas.openxmlformats.org/officeDocument/2006/relationships/hyperlink" Target="http://www.paulgraham.com/wealth.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nakheel harbour.jpg"/>
          <p:cNvPicPr>
            <a:picLocks noChangeAspect="1"/>
          </p:cNvPicPr>
          <p:nvPr/>
        </p:nvPicPr>
        <p:blipFill>
          <a:blip r:embed="rId3" cstate="print"/>
          <a:stretch>
            <a:fillRect/>
          </a:stretch>
        </p:blipFill>
        <p:spPr>
          <a:xfrm>
            <a:off x="0" y="338786"/>
            <a:ext cx="9144000" cy="5681014"/>
          </a:xfrm>
          <a:prstGeom prst="rect">
            <a:avLst/>
          </a:prstGeom>
          <a:ln>
            <a:noFill/>
          </a:ln>
        </p:spPr>
      </p:pic>
      <p:sp>
        <p:nvSpPr>
          <p:cNvPr id="2" name="Title 1"/>
          <p:cNvSpPr>
            <a:spLocks noGrp="1"/>
          </p:cNvSpPr>
          <p:nvPr>
            <p:ph type="ctrTitle"/>
          </p:nvPr>
        </p:nvSpPr>
        <p:spPr>
          <a:xfrm>
            <a:off x="152400" y="152400"/>
            <a:ext cx="8915400" cy="1470025"/>
          </a:xfrm>
          <a:noFill/>
          <a:ln>
            <a:noFill/>
          </a:ln>
        </p:spPr>
        <p:txBody>
          <a:bodyPr>
            <a:normAutofit/>
          </a:bodyPr>
          <a:lstStyle/>
          <a:p>
            <a:pPr algn="l"/>
            <a:r>
              <a:rPr lang="en-US" b="1" dirty="0" smtClean="0">
                <a:ln>
                  <a:solidFill>
                    <a:schemeClr val="tx1"/>
                  </a:solidFill>
                </a:ln>
                <a:solidFill>
                  <a:schemeClr val="bg1"/>
                </a:solidFill>
              </a:rPr>
              <a:t>Becoming an Outlier</a:t>
            </a:r>
            <a:r>
              <a:rPr lang="en-US" dirty="0" smtClean="0"/>
              <a:t/>
            </a:r>
            <a:br>
              <a:rPr lang="en-US" dirty="0" smtClean="0"/>
            </a:br>
            <a:r>
              <a:rPr lang="en-US" sz="2400" dirty="0" smtClean="0">
                <a:solidFill>
                  <a:schemeClr val="bg2">
                    <a:lumMod val="10000"/>
                  </a:schemeClr>
                </a:solidFill>
              </a:rPr>
              <a:t>Career Reboot for the </a:t>
            </a:r>
            <a:r>
              <a:rPr lang="en-US" sz="2400" i="1" dirty="0" smtClean="0">
                <a:solidFill>
                  <a:schemeClr val="accent1">
                    <a:lumMod val="75000"/>
                  </a:schemeClr>
                </a:solidFill>
              </a:rPr>
              <a:t>Developer</a:t>
            </a:r>
            <a:r>
              <a:rPr lang="en-US" sz="2400" dirty="0" smtClean="0"/>
              <a:t> </a:t>
            </a:r>
            <a:r>
              <a:rPr lang="en-US" sz="2400" dirty="0" smtClean="0">
                <a:solidFill>
                  <a:schemeClr val="bg2">
                    <a:lumMod val="10000"/>
                  </a:schemeClr>
                </a:solidFill>
              </a:rPr>
              <a:t>Mind</a:t>
            </a:r>
            <a:endParaRPr lang="en-US" dirty="0">
              <a:solidFill>
                <a:schemeClr val="bg2">
                  <a:lumMod val="10000"/>
                </a:schemeClr>
              </a:solidFill>
            </a:endParaRPr>
          </a:p>
        </p:txBody>
      </p:sp>
      <p:sp>
        <p:nvSpPr>
          <p:cNvPr id="7" name="Rectangle 6"/>
          <p:cNvSpPr/>
          <p:nvPr/>
        </p:nvSpPr>
        <p:spPr>
          <a:xfrm>
            <a:off x="0" y="6019800"/>
            <a:ext cx="9144000" cy="838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Subtitle 2"/>
          <p:cNvSpPr>
            <a:spLocks noGrp="1"/>
          </p:cNvSpPr>
          <p:nvPr>
            <p:ph type="subTitle" idx="1"/>
          </p:nvPr>
        </p:nvSpPr>
        <p:spPr>
          <a:xfrm>
            <a:off x="228600" y="6019800"/>
            <a:ext cx="2819400" cy="990600"/>
          </a:xfrm>
        </p:spPr>
        <p:txBody>
          <a:bodyPr>
            <a:normAutofit/>
          </a:bodyPr>
          <a:lstStyle/>
          <a:p>
            <a:pPr algn="l"/>
            <a:r>
              <a:rPr lang="en-US" sz="2800" dirty="0" smtClean="0">
                <a:solidFill>
                  <a:schemeClr val="bg2">
                    <a:lumMod val="10000"/>
                  </a:schemeClr>
                </a:solidFill>
              </a:rPr>
              <a:t>Cory House </a:t>
            </a:r>
            <a:r>
              <a:rPr lang="en-US" sz="1800" dirty="0" smtClean="0">
                <a:solidFill>
                  <a:schemeClr val="bg2">
                    <a:lumMod val="10000"/>
                  </a:schemeClr>
                </a:solidFill>
                <a:latin typeface="+mj-lt"/>
              </a:rPr>
              <a:t>bitnative.com | </a:t>
            </a:r>
            <a:r>
              <a:rPr lang="en-US" sz="1800" dirty="0" smtClean="0">
                <a:solidFill>
                  <a:schemeClr val="bg2">
                    <a:lumMod val="10000"/>
                  </a:schemeClr>
                </a:solidFill>
              </a:rPr>
              <a:t>@</a:t>
            </a:r>
            <a:r>
              <a:rPr lang="en-US" sz="1800" dirty="0" err="1" smtClean="0">
                <a:solidFill>
                  <a:schemeClr val="bg2">
                    <a:lumMod val="10000"/>
                  </a:schemeClr>
                </a:solidFill>
              </a:rPr>
              <a:t>housecor</a:t>
            </a:r>
            <a:endParaRPr lang="en-US" sz="1800" dirty="0" smtClean="0">
              <a:solidFill>
                <a:schemeClr val="bg2">
                  <a:lumMod val="10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a:bodyPr>
          <a:lstStyle/>
          <a:p>
            <a:r>
              <a:rPr lang="en-US" dirty="0" smtClean="0">
                <a:solidFill>
                  <a:schemeClr val="bg1"/>
                </a:solidFill>
              </a:rPr>
              <a:t>Step 1: </a:t>
            </a:r>
            <a:r>
              <a:rPr lang="en-US" dirty="0" smtClean="0">
                <a:solidFill>
                  <a:schemeClr val="bg1"/>
                </a:solidFill>
              </a:rPr>
              <a:t>Command Your Time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458200" cy="5287963"/>
          </a:xfrm>
        </p:spPr>
        <p:txBody>
          <a:bodyPr>
            <a:normAutofit/>
          </a:bodyPr>
          <a:lstStyle/>
          <a:p>
            <a:pPr>
              <a:buNone/>
            </a:pPr>
            <a:r>
              <a:rPr lang="en-US" dirty="0" smtClean="0"/>
              <a:t>	You do </a:t>
            </a:r>
            <a:r>
              <a:rPr lang="en-US" i="1" dirty="0" smtClean="0"/>
              <a:t>something</a:t>
            </a:r>
            <a:r>
              <a:rPr lang="en-US" dirty="0" smtClean="0"/>
              <a:t> all day long, don’t you? The only difference is that you do a great many things and I do </a:t>
            </a:r>
            <a:r>
              <a:rPr lang="en-US" b="1" i="1" dirty="0" smtClean="0">
                <a:solidFill>
                  <a:schemeClr val="accent1">
                    <a:lumMod val="75000"/>
                  </a:schemeClr>
                </a:solidFill>
              </a:rPr>
              <a:t>one</a:t>
            </a:r>
            <a:r>
              <a:rPr lang="en-US" dirty="0" smtClean="0"/>
              <a:t>. </a:t>
            </a:r>
          </a:p>
          <a:p>
            <a:pPr>
              <a:buNone/>
            </a:pPr>
            <a:r>
              <a:rPr lang="en-US" dirty="0" smtClean="0">
                <a:solidFill>
                  <a:srgbClr val="FFC000"/>
                </a:solidFill>
              </a:rPr>
              <a:t>	Thomas Edison</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Habits: 40</a:t>
            </a:r>
            <a:r>
              <a:rPr lang="en-US" dirty="0" smtClean="0"/>
              <a:t>%</a:t>
            </a:r>
            <a:endParaRPr lang="en-US" dirty="0"/>
          </a:p>
        </p:txBody>
      </p:sp>
      <p:sp>
        <p:nvSpPr>
          <p:cNvPr id="5" name="Content Placeholder 4"/>
          <p:cNvSpPr>
            <a:spLocks noGrp="1"/>
          </p:cNvSpPr>
          <p:nvPr>
            <p:ph sz="half" idx="1"/>
          </p:nvPr>
        </p:nvSpPr>
        <p:spPr/>
        <p:txBody>
          <a:bodyPr>
            <a:normAutofit fontScale="85000" lnSpcReduction="20000"/>
          </a:bodyPr>
          <a:lstStyle/>
          <a:p>
            <a:pPr marL="0" indent="0">
              <a:buNone/>
            </a:pPr>
            <a:r>
              <a:rPr lang="en-US" dirty="0" smtClean="0"/>
              <a:t>TV</a:t>
            </a:r>
          </a:p>
          <a:p>
            <a:pPr marL="0" indent="0">
              <a:buNone/>
            </a:pPr>
            <a:r>
              <a:rPr lang="en-US" dirty="0" smtClean="0"/>
              <a:t>Hot Dog</a:t>
            </a:r>
          </a:p>
          <a:p>
            <a:pPr marL="0" indent="0">
              <a:buNone/>
            </a:pPr>
            <a:r>
              <a:rPr lang="en-US" dirty="0" smtClean="0"/>
              <a:t>Elevator</a:t>
            </a:r>
          </a:p>
          <a:p>
            <a:pPr marL="0" indent="0">
              <a:buNone/>
            </a:pPr>
            <a:r>
              <a:rPr lang="en-US" dirty="0" smtClean="0"/>
              <a:t>Consumption</a:t>
            </a:r>
          </a:p>
          <a:p>
            <a:pPr marL="0" indent="0">
              <a:buNone/>
            </a:pPr>
            <a:r>
              <a:rPr lang="en-US" dirty="0" smtClean="0"/>
              <a:t>Eating out</a:t>
            </a:r>
          </a:p>
          <a:p>
            <a:pPr marL="0" indent="0">
              <a:buNone/>
            </a:pPr>
            <a:r>
              <a:rPr lang="en-US" dirty="0" smtClean="0"/>
              <a:t>Soda</a:t>
            </a:r>
          </a:p>
          <a:p>
            <a:pPr marL="0" indent="0">
              <a:buNone/>
            </a:pPr>
            <a:r>
              <a:rPr lang="en-US" dirty="0" smtClean="0"/>
              <a:t>Doughnut</a:t>
            </a:r>
          </a:p>
          <a:p>
            <a:pPr marL="0" indent="0">
              <a:buNone/>
            </a:pPr>
            <a:r>
              <a:rPr lang="en-US" dirty="0" smtClean="0"/>
              <a:t>Buy new</a:t>
            </a:r>
          </a:p>
          <a:p>
            <a:pPr marL="0" indent="0">
              <a:buNone/>
            </a:pPr>
            <a:r>
              <a:rPr lang="en-US" dirty="0" smtClean="0"/>
              <a:t>Sleep in</a:t>
            </a:r>
          </a:p>
          <a:p>
            <a:pPr marL="0" indent="0">
              <a:buNone/>
            </a:pPr>
            <a:r>
              <a:rPr lang="en-US" dirty="0" smtClean="0"/>
              <a:t>Status Quo</a:t>
            </a:r>
          </a:p>
          <a:p>
            <a:pPr marL="0" indent="0">
              <a:buNone/>
            </a:pPr>
            <a:r>
              <a:rPr lang="en-US" dirty="0" smtClean="0"/>
              <a:t>Pessimism</a:t>
            </a:r>
          </a:p>
          <a:p>
            <a:pPr marL="0" indent="0">
              <a:buNone/>
            </a:pPr>
            <a:r>
              <a:rPr lang="en-US" dirty="0" smtClean="0"/>
              <a:t>The minimum</a:t>
            </a:r>
            <a:endParaRPr lang="en-US" dirty="0"/>
          </a:p>
        </p:txBody>
      </p:sp>
      <p:sp>
        <p:nvSpPr>
          <p:cNvPr id="6" name="Content Placeholder 5"/>
          <p:cNvSpPr>
            <a:spLocks noGrp="1"/>
          </p:cNvSpPr>
          <p:nvPr>
            <p:ph sz="half" idx="2"/>
          </p:nvPr>
        </p:nvSpPr>
        <p:spPr/>
        <p:txBody>
          <a:bodyPr>
            <a:normAutofit fontScale="85000" lnSpcReduction="20000"/>
          </a:bodyPr>
          <a:lstStyle/>
          <a:p>
            <a:pPr marL="0" indent="0">
              <a:buNone/>
            </a:pPr>
            <a:r>
              <a:rPr lang="en-US" dirty="0" smtClean="0"/>
              <a:t>Book</a:t>
            </a:r>
          </a:p>
          <a:p>
            <a:pPr marL="0" indent="0">
              <a:buNone/>
            </a:pPr>
            <a:r>
              <a:rPr lang="en-US" dirty="0" smtClean="0"/>
              <a:t>Fish</a:t>
            </a:r>
          </a:p>
          <a:p>
            <a:pPr marL="0" indent="0">
              <a:buNone/>
            </a:pPr>
            <a:r>
              <a:rPr lang="en-US" dirty="0" smtClean="0"/>
              <a:t>Stairs</a:t>
            </a:r>
          </a:p>
          <a:p>
            <a:pPr marL="0" indent="0">
              <a:buNone/>
            </a:pPr>
            <a:r>
              <a:rPr lang="en-US" dirty="0" smtClean="0"/>
              <a:t>Creation</a:t>
            </a:r>
          </a:p>
          <a:p>
            <a:pPr marL="0" indent="0">
              <a:buNone/>
            </a:pPr>
            <a:r>
              <a:rPr lang="en-US" dirty="0" smtClean="0"/>
              <a:t>Sack lunch</a:t>
            </a:r>
          </a:p>
          <a:p>
            <a:pPr marL="0" indent="0">
              <a:buNone/>
            </a:pPr>
            <a:r>
              <a:rPr lang="en-US" dirty="0" smtClean="0"/>
              <a:t>Water</a:t>
            </a:r>
          </a:p>
          <a:p>
            <a:pPr marL="0" indent="0">
              <a:buNone/>
            </a:pPr>
            <a:r>
              <a:rPr lang="en-US" dirty="0" smtClean="0"/>
              <a:t>Apple</a:t>
            </a:r>
          </a:p>
          <a:p>
            <a:pPr marL="0" indent="0">
              <a:buNone/>
            </a:pPr>
            <a:r>
              <a:rPr lang="en-US" dirty="0" smtClean="0"/>
              <a:t>Buy used</a:t>
            </a:r>
          </a:p>
          <a:p>
            <a:pPr marL="0" indent="0">
              <a:buNone/>
            </a:pPr>
            <a:r>
              <a:rPr lang="en-US" dirty="0" smtClean="0"/>
              <a:t>Wake early</a:t>
            </a:r>
          </a:p>
          <a:p>
            <a:pPr marL="0" indent="0">
              <a:buNone/>
            </a:pPr>
            <a:r>
              <a:rPr lang="en-US" dirty="0" smtClean="0"/>
              <a:t>Growth</a:t>
            </a:r>
          </a:p>
          <a:p>
            <a:pPr marL="0" indent="0">
              <a:buNone/>
            </a:pPr>
            <a:r>
              <a:rPr lang="en-US" dirty="0" smtClean="0"/>
              <a:t>Optimism</a:t>
            </a:r>
          </a:p>
          <a:p>
            <a:pPr marL="0" indent="0">
              <a:buNone/>
            </a:pPr>
            <a:r>
              <a:rPr lang="en-US" dirty="0" smtClean="0"/>
              <a:t>Exceeding expectations</a:t>
            </a:r>
            <a:endParaRPr lang="en-US" dirty="0"/>
          </a:p>
        </p:txBody>
      </p:sp>
      <p:sp>
        <p:nvSpPr>
          <p:cNvPr id="7" name="TextBox 6"/>
          <p:cNvSpPr txBox="1"/>
          <p:nvPr/>
        </p:nvSpPr>
        <p:spPr>
          <a:xfrm>
            <a:off x="4648200" y="6248400"/>
            <a:ext cx="3996800" cy="338554"/>
          </a:xfrm>
          <a:prstGeom prst="rect">
            <a:avLst/>
          </a:prstGeom>
          <a:noFill/>
        </p:spPr>
        <p:txBody>
          <a:bodyPr wrap="none" rtlCol="0">
            <a:spAutoFit/>
          </a:bodyPr>
          <a:lstStyle/>
          <a:p>
            <a:r>
              <a:rPr lang="en-US" sz="1600" dirty="0" smtClean="0">
                <a:solidFill>
                  <a:schemeClr val="bg1">
                    <a:lumMod val="65000"/>
                  </a:schemeClr>
                </a:solidFill>
              </a:rPr>
              <a:t>Source: The Power of Habit – Charles </a:t>
            </a:r>
            <a:r>
              <a:rPr lang="en-US" sz="1600" dirty="0" err="1" smtClean="0">
                <a:solidFill>
                  <a:schemeClr val="bg1">
                    <a:lumMod val="65000"/>
                  </a:schemeClr>
                </a:solidFill>
              </a:rPr>
              <a:t>Duhigg</a:t>
            </a:r>
            <a:endParaRPr lang="en-US" sz="1600" dirty="0">
              <a:solidFill>
                <a:schemeClr val="bg1">
                  <a:lumMod val="65000"/>
                </a:schemeClr>
              </a:solidFill>
            </a:endParaRPr>
          </a:p>
        </p:txBody>
      </p:sp>
    </p:spTree>
    <p:extLst>
      <p:ext uri="{BB962C8B-B14F-4D97-AF65-F5344CB8AC3E}">
        <p14:creationId xmlns:p14="http://schemas.microsoft.com/office/powerpoint/2010/main" xmlns="" val="4087935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va 24 hours.JPG"/>
          <p:cNvPicPr>
            <a:picLocks noGrp="1" noChangeAspect="1"/>
          </p:cNvPicPr>
          <p:nvPr>
            <p:ph idx="1"/>
          </p:nvPr>
        </p:nvPicPr>
        <p:blipFill>
          <a:blip r:embed="rId3" cstate="print"/>
          <a:stretch>
            <a:fillRect/>
          </a:stretch>
        </p:blipFill>
        <p:spPr>
          <a:xfrm>
            <a:off x="838200" y="1219200"/>
            <a:ext cx="3723894" cy="4525963"/>
          </a:xfrm>
        </p:spPr>
      </p:pic>
      <p:sp>
        <p:nvSpPr>
          <p:cNvPr id="5" name="TextBox 4"/>
          <p:cNvSpPr txBox="1"/>
          <p:nvPr/>
        </p:nvSpPr>
        <p:spPr>
          <a:xfrm>
            <a:off x="5181600" y="3124200"/>
            <a:ext cx="3200400" cy="707886"/>
          </a:xfrm>
          <a:prstGeom prst="rect">
            <a:avLst/>
          </a:prstGeom>
          <a:noFill/>
        </p:spPr>
        <p:txBody>
          <a:bodyPr wrap="square" rtlCol="0">
            <a:spAutoFit/>
          </a:bodyPr>
          <a:lstStyle/>
          <a:p>
            <a:r>
              <a:rPr lang="en-US" sz="2000" dirty="0" smtClean="0"/>
              <a:t>Teach Yourself Programming in 10 years – Peter </a:t>
            </a:r>
            <a:r>
              <a:rPr lang="en-US" sz="2000" dirty="0" err="1" smtClean="0"/>
              <a:t>Norvig</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smtClean="0"/>
              <a:t>10k Hours for Expertise</a:t>
            </a:r>
            <a:endParaRPr lang="en-US" dirty="0"/>
          </a:p>
        </p:txBody>
      </p:sp>
      <p:graphicFrame>
        <p:nvGraphicFramePr>
          <p:cNvPr id="6" name="Chart 5"/>
          <p:cNvGraphicFramePr/>
          <p:nvPr/>
        </p:nvGraphicFramePr>
        <p:xfrm>
          <a:off x="1143000" y="1905000"/>
          <a:ext cx="7250642"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43200" y="6019800"/>
            <a:ext cx="2969146" cy="369332"/>
          </a:xfrm>
          <a:prstGeom prst="rect">
            <a:avLst/>
          </a:prstGeom>
          <a:noFill/>
        </p:spPr>
        <p:txBody>
          <a:bodyPr wrap="none" rtlCol="0">
            <a:spAutoFit/>
          </a:bodyPr>
          <a:lstStyle/>
          <a:p>
            <a:r>
              <a:rPr lang="en-US" dirty="0" smtClean="0"/>
              <a:t>Hours/day deliberate practice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Live on 24 Hours a Day</a:t>
            </a:r>
            <a:endParaRPr lang="en-US" dirty="0"/>
          </a:p>
        </p:txBody>
      </p:sp>
      <p:sp>
        <p:nvSpPr>
          <p:cNvPr id="3" name="Content Placeholder 2"/>
          <p:cNvSpPr>
            <a:spLocks noGrp="1"/>
          </p:cNvSpPr>
          <p:nvPr>
            <p:ph idx="1"/>
          </p:nvPr>
        </p:nvSpPr>
        <p:spPr/>
        <p:txBody>
          <a:bodyPr/>
          <a:lstStyle/>
          <a:p>
            <a:pPr>
              <a:buNone/>
            </a:pPr>
            <a:r>
              <a:rPr lang="en-US" b="1" dirty="0" smtClean="0">
                <a:solidFill>
                  <a:schemeClr val="accent5">
                    <a:lumMod val="75000"/>
                  </a:schemeClr>
                </a:solidFill>
              </a:rPr>
              <a:t>	Your day is not full. </a:t>
            </a:r>
            <a:r>
              <a:rPr lang="en-US" dirty="0" smtClean="0"/>
              <a:t>You spend seven hours working, seven hours sleeping, and I'll give you another two hours. This leaves eight hours a day. You under-use these.</a:t>
            </a:r>
          </a:p>
          <a:p>
            <a:pPr>
              <a:buNone/>
            </a:pPr>
            <a:r>
              <a:rPr lang="en-US" dirty="0" smtClean="0"/>
              <a:t>	</a:t>
            </a:r>
            <a:r>
              <a:rPr lang="en-US" dirty="0" smtClean="0">
                <a:solidFill>
                  <a:srgbClr val="FFC000"/>
                </a:solidFill>
              </a:rPr>
              <a:t>Arnold Bennett</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ports.png"/>
          <p:cNvPicPr>
            <a:picLocks noGrp="1" noChangeAspect="1"/>
          </p:cNvPicPr>
          <p:nvPr>
            <p:ph idx="1"/>
          </p:nvPr>
        </p:nvPicPr>
        <p:blipFill>
          <a:blip r:embed="rId3" cstate="print"/>
          <a:stretch>
            <a:fillRect/>
          </a:stretch>
        </p:blipFill>
        <p:spPr>
          <a:xfrm>
            <a:off x="1219200" y="304800"/>
            <a:ext cx="6934200" cy="5931098"/>
          </a:xfrm>
        </p:spPr>
      </p:pic>
      <p:sp>
        <p:nvSpPr>
          <p:cNvPr id="3" name="TextBox 2"/>
          <p:cNvSpPr txBox="1"/>
          <p:nvPr/>
        </p:nvSpPr>
        <p:spPr>
          <a:xfrm>
            <a:off x="1143000" y="6324600"/>
            <a:ext cx="3680879" cy="307777"/>
          </a:xfrm>
          <a:prstGeom prst="rect">
            <a:avLst/>
          </a:prstGeom>
          <a:noFill/>
        </p:spPr>
        <p:txBody>
          <a:bodyPr wrap="none" rtlCol="0">
            <a:spAutoFit/>
          </a:bodyPr>
          <a:lstStyle/>
          <a:p>
            <a:r>
              <a:rPr lang="en-US" sz="1400" dirty="0" smtClean="0">
                <a:solidFill>
                  <a:schemeClr val="bg1">
                    <a:lumMod val="65000"/>
                  </a:schemeClr>
                </a:solidFill>
              </a:rPr>
              <a:t>Source: Main Event Management, Model-</a:t>
            </a:r>
            <a:r>
              <a:rPr lang="en-US" sz="1400" dirty="0" err="1" smtClean="0">
                <a:solidFill>
                  <a:schemeClr val="bg1">
                    <a:lumMod val="65000"/>
                  </a:schemeClr>
                </a:solidFill>
              </a:rPr>
              <a:t>Netics</a:t>
            </a:r>
            <a:endParaRPr lang="en-US" sz="1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dirty="0" smtClean="0"/>
              <a:t>Multithread Your Life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9-2011-infiniti-m-touring.jpg"/>
          <p:cNvPicPr>
            <a:picLocks noChangeAspect="1"/>
          </p:cNvPicPr>
          <p:nvPr/>
        </p:nvPicPr>
        <p:blipFill>
          <a:blip r:embed="rId3" cstate="print"/>
          <a:stretch>
            <a:fillRect/>
          </a:stretch>
        </p:blipFill>
        <p:spPr>
          <a:xfrm>
            <a:off x="0" y="346472"/>
            <a:ext cx="9144000" cy="6165056"/>
          </a:xfrm>
          <a:prstGeom prst="rect">
            <a:avLst/>
          </a:prstGeom>
        </p:spPr>
      </p:pic>
      <p:sp>
        <p:nvSpPr>
          <p:cNvPr id="2" name="Title 1"/>
          <p:cNvSpPr>
            <a:spLocks noGrp="1"/>
          </p:cNvSpPr>
          <p:nvPr>
            <p:ph type="title"/>
          </p:nvPr>
        </p:nvSpPr>
        <p:spPr/>
        <p:txBody>
          <a:bodyPr/>
          <a:lstStyle/>
          <a:p>
            <a:pPr algn="r"/>
            <a:r>
              <a:rPr lang="en-US" dirty="0" smtClean="0"/>
              <a:t>Hack The Commute</a:t>
            </a:r>
            <a:endParaRPr lang="en-US" dirty="0"/>
          </a:p>
        </p:txBody>
      </p:sp>
      <p:sp>
        <p:nvSpPr>
          <p:cNvPr id="7" name="Content Placeholder 6"/>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Rethink Giving Back</a:t>
            </a:r>
            <a:endParaRPr lang="en-US" dirty="0"/>
          </a:p>
        </p:txBody>
      </p:sp>
      <p:graphicFrame>
        <p:nvGraphicFramePr>
          <p:cNvPr id="4" name="Content Placeholder 3"/>
          <p:cNvGraphicFramePr>
            <a:graphicFrameLocks noGrp="1"/>
          </p:cNvGraphicFramePr>
          <p:nvPr>
            <p:ph idx="1"/>
          </p:nvPr>
        </p:nvGraphicFramePr>
        <p:xfrm>
          <a:off x="1066800" y="1524000"/>
          <a:ext cx="7315200" cy="1285240"/>
        </p:xfrm>
        <a:graphic>
          <a:graphicData uri="http://schemas.openxmlformats.org/drawingml/2006/table">
            <a:tbl>
              <a:tblPr firstRow="1" bandRow="1">
                <a:tableStyleId>{5C22544A-7EE6-4342-B048-85BDC9FD1C3A}</a:tableStyleId>
              </a:tblPr>
              <a:tblGrid>
                <a:gridCol w="3200400"/>
                <a:gridCol w="4114800"/>
              </a:tblGrid>
              <a:tr h="370840">
                <a:tc>
                  <a:txBody>
                    <a:bodyPr/>
                    <a:lstStyle/>
                    <a:p>
                      <a:r>
                        <a:rPr lang="en-US" dirty="0" smtClean="0"/>
                        <a:t>Default</a:t>
                      </a:r>
                      <a:endParaRPr lang="en-US" dirty="0"/>
                    </a:p>
                  </a:txBody>
                  <a:tcPr/>
                </a:tc>
                <a:tc>
                  <a:txBody>
                    <a:bodyPr/>
                    <a:lstStyle/>
                    <a:p>
                      <a:r>
                        <a:rPr lang="en-US" dirty="0" smtClean="0"/>
                        <a:t>Outlier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Build a house</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Coach little league</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Homeless shelter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Contribute to open source</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Pro bono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hlinkClick r:id="rId3"/>
                        </a:rPr>
                        <a:t>Give Camp</a:t>
                      </a:r>
                      <a:endParaRPr lang="en-US" sz="1800" kern="1200" dirty="0" smtClean="0">
                        <a:solidFill>
                          <a:schemeClr val="dk1"/>
                        </a:solidFill>
                        <a:latin typeface="+mn-lt"/>
                        <a:ea typeface="+mn-ea"/>
                        <a:cs typeface="+mn-cs"/>
                      </a:endParaRPr>
                    </a:p>
                  </a:txBody>
                  <a:tcPr/>
                </a:tc>
              </a:tr>
            </a:tbl>
          </a:graphicData>
        </a:graphic>
      </p:graphicFrame>
      <p:sp>
        <p:nvSpPr>
          <p:cNvPr id="8" name="TextBox 7"/>
          <p:cNvSpPr txBox="1"/>
          <p:nvPr/>
        </p:nvSpPr>
        <p:spPr>
          <a:xfrm>
            <a:off x="0" y="5562600"/>
            <a:ext cx="9144000" cy="369332"/>
          </a:xfrm>
          <a:prstGeom prst="rect">
            <a:avLst/>
          </a:prstGeom>
          <a:noFill/>
        </p:spPr>
        <p:txBody>
          <a:bodyPr wrap="square" rtlCol="0">
            <a:spAutoFit/>
          </a:bodyPr>
          <a:lstStyle/>
          <a:p>
            <a:pPr algn="ctr"/>
            <a:r>
              <a:rPr lang="en-US" dirty="0" smtClean="0"/>
              <a:t>Donate </a:t>
            </a:r>
            <a:r>
              <a:rPr lang="en-US" dirty="0" smtClean="0">
                <a:solidFill>
                  <a:schemeClr val="accent1">
                    <a:lumMod val="75000"/>
                  </a:schemeClr>
                </a:solidFill>
              </a:rPr>
              <a:t>your most valuable skill</a:t>
            </a:r>
            <a:endParaRPr lang="en-US" dirty="0">
              <a:solidFill>
                <a:schemeClr val="accent1">
                  <a:lumMod val="75000"/>
                </a:schemeClr>
              </a:solidFill>
            </a:endParaRPr>
          </a:p>
        </p:txBody>
      </p:sp>
      <p:pic>
        <p:nvPicPr>
          <p:cNvPr id="10" name="Picture 9" descr="givecamp2.jpg"/>
          <p:cNvPicPr>
            <a:picLocks noChangeAspect="1"/>
          </p:cNvPicPr>
          <p:nvPr/>
        </p:nvPicPr>
        <p:blipFill>
          <a:blip r:embed="rId4" cstate="print"/>
          <a:stretch>
            <a:fillRect/>
          </a:stretch>
        </p:blipFill>
        <p:spPr>
          <a:xfrm>
            <a:off x="2590800" y="3200400"/>
            <a:ext cx="4038600" cy="22669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463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0" y="5105400"/>
            <a:ext cx="2086020" cy="369332"/>
          </a:xfrm>
          <a:prstGeom prst="rect">
            <a:avLst/>
          </a:prstGeom>
          <a:noFill/>
        </p:spPr>
        <p:txBody>
          <a:bodyPr wrap="none" rtlCol="0">
            <a:spAutoFit/>
          </a:bodyPr>
          <a:lstStyle/>
          <a:p>
            <a:r>
              <a:rPr lang="en-US" dirty="0" smtClean="0"/>
              <a:t>Health, Self Dev, Job</a:t>
            </a:r>
            <a:endParaRPr lang="en-US" dirty="0"/>
          </a:p>
        </p:txBody>
      </p:sp>
      <p:pic>
        <p:nvPicPr>
          <p:cNvPr id="7" name="Picture 6" descr="DSC_4932.JPG"/>
          <p:cNvPicPr>
            <a:picLocks noChangeAspect="1"/>
          </p:cNvPicPr>
          <p:nvPr/>
        </p:nvPicPr>
        <p:blipFill>
          <a:blip r:embed="rId3" cstate="print"/>
          <a:stretch>
            <a:fillRect/>
          </a:stretch>
        </p:blipFill>
        <p:spPr>
          <a:xfrm>
            <a:off x="762000" y="685800"/>
            <a:ext cx="7467600" cy="4965159"/>
          </a:xfrm>
          <a:prstGeom prst="rect">
            <a:avLst/>
          </a:prstGeom>
        </p:spPr>
      </p:pic>
      <p:sp>
        <p:nvSpPr>
          <p:cNvPr id="9" name="TextBox 8"/>
          <p:cNvSpPr txBox="1"/>
          <p:nvPr/>
        </p:nvSpPr>
        <p:spPr>
          <a:xfrm>
            <a:off x="6172200" y="5715000"/>
            <a:ext cx="2086020" cy="369332"/>
          </a:xfrm>
          <a:prstGeom prst="rect">
            <a:avLst/>
          </a:prstGeom>
          <a:noFill/>
        </p:spPr>
        <p:txBody>
          <a:bodyPr wrap="none" rtlCol="0">
            <a:spAutoFit/>
          </a:bodyPr>
          <a:lstStyle/>
          <a:p>
            <a:r>
              <a:rPr lang="en-US" dirty="0" smtClean="0"/>
              <a:t>Health, Self Dev, Job</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4569.JPG"/>
          <p:cNvPicPr>
            <a:picLocks noGrp="1" noChangeAspect="1"/>
          </p:cNvPicPr>
          <p:nvPr>
            <p:ph idx="1"/>
          </p:nvPr>
        </p:nvPicPr>
        <p:blipFill>
          <a:blip r:embed="rId3" cstate="print">
            <a:lum bright="15000" contrast="21000"/>
          </a:blip>
          <a:stretch>
            <a:fillRect/>
          </a:stretch>
        </p:blipFill>
        <p:spPr>
          <a:xfrm>
            <a:off x="1143000" y="990600"/>
            <a:ext cx="6807048" cy="4525963"/>
          </a:xfrm>
        </p:spPr>
      </p:pic>
      <p:sp>
        <p:nvSpPr>
          <p:cNvPr id="6" name="TextBox 5"/>
          <p:cNvSpPr txBox="1"/>
          <p:nvPr/>
        </p:nvSpPr>
        <p:spPr>
          <a:xfrm>
            <a:off x="6019800" y="5638800"/>
            <a:ext cx="1926746" cy="307777"/>
          </a:xfrm>
          <a:prstGeom prst="rect">
            <a:avLst/>
          </a:prstGeom>
          <a:noFill/>
        </p:spPr>
        <p:txBody>
          <a:bodyPr wrap="none" rtlCol="0">
            <a:spAutoFit/>
          </a:bodyPr>
          <a:lstStyle/>
          <a:p>
            <a:r>
              <a:rPr lang="en-US" sz="1400" dirty="0" smtClean="0"/>
              <a:t>Health, Self Dev, Family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ding in car.jpg"/>
          <p:cNvPicPr>
            <a:picLocks noGrp="1" noChangeAspect="1"/>
          </p:cNvPicPr>
          <p:nvPr>
            <p:ph idx="1"/>
          </p:nvPr>
        </p:nvPicPr>
        <p:blipFill>
          <a:blip r:embed="rId3" cstate="print"/>
          <a:stretch>
            <a:fillRect/>
          </a:stretch>
        </p:blipFill>
        <p:spPr>
          <a:xfrm>
            <a:off x="1524000" y="685800"/>
            <a:ext cx="6034617" cy="4525963"/>
          </a:xfrm>
        </p:spPr>
      </p:pic>
      <p:sp>
        <p:nvSpPr>
          <p:cNvPr id="5" name="TextBox 4"/>
          <p:cNvSpPr txBox="1"/>
          <p:nvPr/>
        </p:nvSpPr>
        <p:spPr>
          <a:xfrm>
            <a:off x="5562600" y="5334000"/>
            <a:ext cx="2068580" cy="369332"/>
          </a:xfrm>
          <a:prstGeom prst="rect">
            <a:avLst/>
          </a:prstGeom>
          <a:noFill/>
        </p:spPr>
        <p:txBody>
          <a:bodyPr wrap="none" rtlCol="0">
            <a:spAutoFit/>
          </a:bodyPr>
          <a:lstStyle/>
          <a:p>
            <a:r>
              <a:rPr lang="en-US" dirty="0" smtClean="0"/>
              <a:t>Self Dev, Job, Family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smtClean="0"/>
              <a:t>The Maker’s Schedule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g creek.PNG"/>
          <p:cNvPicPr>
            <a:picLocks noGrp="1" noChangeAspect="1"/>
          </p:cNvPicPr>
          <p:nvPr>
            <p:ph idx="1"/>
          </p:nvPr>
        </p:nvPicPr>
        <p:blipFill>
          <a:blip r:embed="rId3" cstate="print"/>
          <a:stretch>
            <a:fillRect/>
          </a:stretch>
        </p:blipFill>
        <p:spPr>
          <a:xfrm>
            <a:off x="4038600" y="1752600"/>
            <a:ext cx="4343400" cy="2917306"/>
          </a:xfrm>
        </p:spPr>
      </p:pic>
      <p:pic>
        <p:nvPicPr>
          <p:cNvPr id="6" name="Picture 5" descr="fog creek.jpg"/>
          <p:cNvPicPr>
            <a:picLocks noChangeAspect="1"/>
          </p:cNvPicPr>
          <p:nvPr/>
        </p:nvPicPr>
        <p:blipFill>
          <a:blip r:embed="rId4" cstate="print"/>
          <a:stretch>
            <a:fillRect/>
          </a:stretch>
        </p:blipFill>
        <p:spPr>
          <a:xfrm>
            <a:off x="838200" y="1752600"/>
            <a:ext cx="2981325" cy="2943225"/>
          </a:xfrm>
          <a:prstGeom prst="rect">
            <a:avLst/>
          </a:prstGeom>
        </p:spPr>
      </p:pic>
      <p:sp>
        <p:nvSpPr>
          <p:cNvPr id="7" name="Title 6"/>
          <p:cNvSpPr>
            <a:spLocks noGrp="1"/>
          </p:cNvSpPr>
          <p:nvPr>
            <p:ph type="title"/>
          </p:nvPr>
        </p:nvSpPr>
        <p:spPr/>
        <p:txBody>
          <a:bodyPr>
            <a:noAutofit/>
          </a:bodyPr>
          <a:lstStyle/>
          <a:p>
            <a:r>
              <a:rPr lang="en-US" sz="3200" dirty="0" smtClean="0"/>
              <a:t>Most Valuable Resource: Uninterrupted Thought</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Programmer, Interrupted</a:t>
            </a:r>
            <a:endParaRPr lang="en-US" dirty="0"/>
          </a:p>
        </p:txBody>
      </p:sp>
      <p:sp>
        <p:nvSpPr>
          <p:cNvPr id="3" name="Content Placeholder 2"/>
          <p:cNvSpPr>
            <a:spLocks noGrp="1"/>
          </p:cNvSpPr>
          <p:nvPr>
            <p:ph idx="1"/>
          </p:nvPr>
        </p:nvSpPr>
        <p:spPr/>
        <p:txBody>
          <a:bodyPr/>
          <a:lstStyle/>
          <a:p>
            <a:pPr>
              <a:buNone/>
            </a:pPr>
            <a:r>
              <a:rPr lang="en-US" dirty="0" smtClean="0"/>
              <a:t>Alternate Schedules</a:t>
            </a:r>
          </a:p>
          <a:p>
            <a:pPr>
              <a:buNone/>
            </a:pPr>
            <a:r>
              <a:rPr lang="en-US" dirty="0" smtClean="0"/>
              <a:t>Private office</a:t>
            </a:r>
          </a:p>
          <a:p>
            <a:pPr>
              <a:buNone/>
            </a:pPr>
            <a:r>
              <a:rPr lang="en-US" dirty="0" smtClean="0"/>
              <a:t>WFH</a:t>
            </a:r>
          </a:p>
          <a:p>
            <a:pPr>
              <a:buNone/>
            </a:pPr>
            <a:r>
              <a:rPr lang="en-US" dirty="0" smtClean="0"/>
              <a:t>Larger, less frequent meetings</a:t>
            </a:r>
          </a:p>
          <a:p>
            <a:pPr>
              <a:buNone/>
            </a:pPr>
            <a:r>
              <a:rPr lang="en-US" dirty="0" smtClean="0"/>
              <a:t>Calendar snooze</a:t>
            </a:r>
            <a:endParaRPr lang="en-US" dirty="0"/>
          </a:p>
        </p:txBody>
      </p:sp>
      <p:pic>
        <p:nvPicPr>
          <p:cNvPr id="4" name="Picture 3" descr="Kanye-West-s-Interruption-country-stars-8814269-485-336.jpg"/>
          <p:cNvPicPr>
            <a:picLocks noChangeAspect="1"/>
          </p:cNvPicPr>
          <p:nvPr/>
        </p:nvPicPr>
        <p:blipFill>
          <a:blip r:embed="rId3" cstate="print"/>
          <a:stretch>
            <a:fillRect/>
          </a:stretch>
        </p:blipFill>
        <p:spPr>
          <a:xfrm>
            <a:off x="4800600" y="4038600"/>
            <a:ext cx="2667000" cy="184765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Your Signal to Noise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r>
              <a:rPr lang="en-US" sz="2800" dirty="0" smtClean="0"/>
              <a:t>Your biggest enemies are your bills. The cheaper you can live, the greater your options.</a:t>
            </a:r>
            <a:br>
              <a:rPr lang="en-US" sz="2800" dirty="0" smtClean="0"/>
            </a:br>
            <a:r>
              <a:rPr lang="en-US" sz="2800" dirty="0" smtClean="0">
                <a:solidFill>
                  <a:srgbClr val="FFC000"/>
                </a:solidFill>
              </a:rPr>
              <a:t>Mark Cuban</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Your Mind via </a:t>
            </a:r>
            <a:r>
              <a:rPr lang="en-US" dirty="0" err="1" smtClean="0"/>
              <a:t>Cron</a:t>
            </a:r>
            <a:endParaRPr lang="en-US" dirty="0"/>
          </a:p>
        </p:txBody>
      </p:sp>
      <p:sp>
        <p:nvSpPr>
          <p:cNvPr id="3" name="Content Placeholder 2"/>
          <p:cNvSpPr>
            <a:spLocks noGrp="1"/>
          </p:cNvSpPr>
          <p:nvPr>
            <p:ph idx="1"/>
          </p:nvPr>
        </p:nvSpPr>
        <p:spPr/>
        <p:txBody>
          <a:bodyPr/>
          <a:lstStyle/>
          <a:p>
            <a:r>
              <a:rPr lang="en-US" dirty="0" smtClean="0"/>
              <a:t>Automate relentlessly</a:t>
            </a:r>
          </a:p>
          <a:p>
            <a:pPr lvl="1"/>
            <a:r>
              <a:rPr lang="en-US" dirty="0" smtClean="0"/>
              <a:t>Direct deposit paycheck</a:t>
            </a:r>
          </a:p>
          <a:p>
            <a:pPr lvl="1"/>
            <a:r>
              <a:rPr lang="en-US" dirty="0" smtClean="0"/>
              <a:t>401k deposits</a:t>
            </a:r>
          </a:p>
          <a:p>
            <a:pPr lvl="1"/>
            <a:r>
              <a:rPr lang="en-US" dirty="0" smtClean="0"/>
              <a:t>Bill payments</a:t>
            </a:r>
          </a:p>
          <a:p>
            <a:pPr lvl="1"/>
            <a:r>
              <a:rPr lang="en-US" dirty="0" smtClean="0"/>
              <a:t>Weekly, monthly, annual reminders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cstate="print"/>
          <a:srcRect/>
          <a:stretch>
            <a:fillRect/>
          </a:stretch>
        </p:blipFill>
        <p:spPr bwMode="auto">
          <a:xfrm>
            <a:off x="1828800" y="381000"/>
            <a:ext cx="5886450" cy="7991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57200" y="3105835"/>
            <a:ext cx="7315200" cy="646331"/>
          </a:xfrm>
          <a:prstGeom prst="rect">
            <a:avLst/>
          </a:prstGeom>
        </p:spPr>
        <p:txBody>
          <a:bodyPr wrap="square">
            <a:spAutoFit/>
          </a:bodyPr>
          <a:lstStyle/>
          <a:p>
            <a:r>
              <a:rPr lang="en-US" sz="3600" dirty="0" smtClean="0">
                <a:solidFill>
                  <a:schemeClr val="bg1"/>
                </a:solidFill>
              </a:rPr>
              <a:t>What do you watch on Tuesdays?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000" dirty="0" smtClean="0"/>
          </a:p>
          <a:p>
            <a:pPr algn="ctr">
              <a:buNone/>
            </a:pPr>
            <a:endParaRPr lang="en-US" sz="4000" dirty="0" smtClean="0"/>
          </a:p>
          <a:p>
            <a:pPr algn="ctr">
              <a:buNone/>
            </a:pPr>
            <a:r>
              <a:rPr lang="en-US" sz="4000" dirty="0" smtClean="0">
                <a:solidFill>
                  <a:schemeClr val="bg1"/>
                </a:solidFill>
              </a:rPr>
              <a:t>Job, career, or calling?</a:t>
            </a:r>
          </a:p>
          <a:p>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Outliers Target Media Consumption</a:t>
            </a:r>
            <a:endParaRPr lang="en-US" dirty="0"/>
          </a:p>
        </p:txBody>
      </p:sp>
      <p:graphicFrame>
        <p:nvGraphicFramePr>
          <p:cNvPr id="4" name="Content Placeholder 3"/>
          <p:cNvGraphicFramePr>
            <a:graphicFrameLocks noGrp="1"/>
          </p:cNvGraphicFramePr>
          <p:nvPr>
            <p:ph idx="1"/>
          </p:nvPr>
        </p:nvGraphicFramePr>
        <p:xfrm>
          <a:off x="1524000" y="1600200"/>
          <a:ext cx="7162800" cy="4302760"/>
        </p:xfrm>
        <a:graphic>
          <a:graphicData uri="http://schemas.openxmlformats.org/drawingml/2006/table">
            <a:tbl>
              <a:tblPr firstRow="1" bandRow="1">
                <a:tableStyleId>{5C22544A-7EE6-4342-B048-85BDC9FD1C3A}</a:tableStyleId>
              </a:tblPr>
              <a:tblGrid>
                <a:gridCol w="2819400"/>
                <a:gridCol w="4343400"/>
              </a:tblGrid>
              <a:tr h="370840">
                <a:tc>
                  <a:txBody>
                    <a:bodyPr/>
                    <a:lstStyle/>
                    <a:p>
                      <a:r>
                        <a:rPr lang="en-US" dirty="0" smtClean="0"/>
                        <a:t>Default</a:t>
                      </a:r>
                      <a:endParaRPr lang="en-US" dirty="0"/>
                    </a:p>
                  </a:txBody>
                  <a:tcPr/>
                </a:tc>
                <a:tc>
                  <a:txBody>
                    <a:bodyPr/>
                    <a:lstStyle/>
                    <a:p>
                      <a:r>
                        <a:rPr lang="en-US" dirty="0" smtClean="0"/>
                        <a:t>Outlier</a:t>
                      </a:r>
                      <a:endParaRPr lang="en-US" dirty="0"/>
                    </a:p>
                  </a:txBody>
                  <a:tcPr/>
                </a:tc>
              </a:tr>
              <a:tr h="370840">
                <a:tc>
                  <a:txBody>
                    <a:bodyPr/>
                    <a:lstStyle/>
                    <a:p>
                      <a:r>
                        <a:rPr lang="en-US" dirty="0" smtClean="0"/>
                        <a:t>Yahoo</a:t>
                      </a:r>
                      <a:br>
                        <a:rPr lang="en-US" dirty="0" smtClean="0"/>
                      </a:br>
                      <a:r>
                        <a:rPr lang="en-US" baseline="0" dirty="0" smtClean="0"/>
                        <a:t>Local Paper</a:t>
                      </a:r>
                      <a:br>
                        <a:rPr lang="en-US" baseline="0" dirty="0" smtClean="0"/>
                      </a:br>
                      <a:r>
                        <a:rPr lang="en-US" baseline="0" dirty="0" smtClean="0"/>
                        <a:t>USA Today</a:t>
                      </a:r>
                      <a:endParaRPr lang="en-US" dirty="0"/>
                    </a:p>
                  </a:txBody>
                  <a:tcPr/>
                </a:tc>
                <a:tc>
                  <a:txBody>
                    <a:bodyPr/>
                    <a:lstStyle/>
                    <a:p>
                      <a:r>
                        <a:rPr lang="en-US" dirty="0" smtClean="0"/>
                        <a:t>Hacker News</a:t>
                      </a:r>
                      <a:br>
                        <a:rPr lang="en-US" dirty="0" smtClean="0"/>
                      </a:br>
                      <a:r>
                        <a:rPr lang="en-US" dirty="0" err="1" smtClean="0"/>
                        <a:t>Reddit</a:t>
                      </a:r>
                      <a:r>
                        <a:rPr lang="en-US" dirty="0" smtClean="0"/>
                        <a:t> Programming</a:t>
                      </a:r>
                      <a:br>
                        <a:rPr lang="en-US" dirty="0" smtClean="0"/>
                      </a:br>
                      <a:r>
                        <a:rPr lang="en-US" dirty="0" smtClean="0"/>
                        <a:t>The Verge</a:t>
                      </a:r>
                      <a:endParaRPr lang="en-US" dirty="0"/>
                    </a:p>
                  </a:txBody>
                  <a:tcPr/>
                </a:tc>
              </a:tr>
              <a:tr h="370840">
                <a:tc>
                  <a:txBody>
                    <a:bodyPr/>
                    <a:lstStyle/>
                    <a:p>
                      <a:r>
                        <a:rPr lang="en-US" sz="1800" kern="1200" dirty="0" smtClean="0">
                          <a:solidFill>
                            <a:schemeClr val="dk1"/>
                          </a:solidFill>
                          <a:latin typeface="+mn-lt"/>
                          <a:ea typeface="+mn-ea"/>
                          <a:cs typeface="+mn-cs"/>
                        </a:rPr>
                        <a:t>Reality TV</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Sitcoms</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Sports</a:t>
                      </a:r>
                    </a:p>
                  </a:txBody>
                  <a:tcPr/>
                </a:tc>
                <a:tc>
                  <a:txBody>
                    <a:bodyPr/>
                    <a:lstStyle/>
                    <a:p>
                      <a:r>
                        <a:rPr lang="en-US" sz="1800" kern="1200" dirty="0" smtClean="0">
                          <a:solidFill>
                            <a:schemeClr val="dk1"/>
                          </a:solidFill>
                          <a:latin typeface="+mn-lt"/>
                          <a:ea typeface="+mn-ea"/>
                          <a:cs typeface="+mn-cs"/>
                          <a:hlinkClick r:id="rId3"/>
                        </a:rPr>
                        <a:t>InfoQ videos</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hlinkClick r:id="rId4"/>
                        </a:rPr>
                        <a:t>TekPub</a:t>
                      </a:r>
                      <a:r>
                        <a:rPr lang="en-US" sz="1800" kern="1200" dirty="0" smtClean="0">
                          <a:solidFill>
                            <a:schemeClr val="dk1"/>
                          </a:solidFill>
                          <a:latin typeface="+mn-lt"/>
                          <a:ea typeface="+mn-ea"/>
                          <a:cs typeface="+mn-cs"/>
                        </a:rPr>
                        <a:t> or </a:t>
                      </a:r>
                      <a:r>
                        <a:rPr lang="en-US" sz="1800" kern="1200" dirty="0" err="1" smtClean="0">
                          <a:solidFill>
                            <a:schemeClr val="dk1"/>
                          </a:solidFill>
                          <a:latin typeface="+mn-lt"/>
                          <a:ea typeface="+mn-ea"/>
                          <a:cs typeface="+mn-cs"/>
                          <a:hlinkClick r:id="rId5"/>
                        </a:rPr>
                        <a:t>PluralSight</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DNRTV</a:t>
                      </a:r>
                    </a:p>
                    <a:p>
                      <a:r>
                        <a:rPr lang="en-US" sz="1800" kern="1200" dirty="0" smtClean="0">
                          <a:solidFill>
                            <a:schemeClr val="dk1"/>
                          </a:solidFill>
                          <a:latin typeface="+mn-lt"/>
                          <a:ea typeface="+mn-ea"/>
                          <a:cs typeface="+mn-cs"/>
                          <a:hlinkClick r:id="rId6" action="ppaction://hlinkfile"/>
                        </a:rPr>
                        <a:t>Ted Talks</a:t>
                      </a:r>
                      <a:endParaRPr lang="en-US" dirty="0"/>
                    </a:p>
                  </a:txBody>
                  <a:tcPr/>
                </a:tc>
              </a:tr>
              <a:tr h="370840">
                <a:tc>
                  <a:txBody>
                    <a:bodyPr/>
                    <a:lstStyle/>
                    <a:p>
                      <a:r>
                        <a:rPr lang="en-US" sz="1800" kern="1200" dirty="0" smtClean="0">
                          <a:solidFill>
                            <a:schemeClr val="dk1"/>
                          </a:solidFill>
                          <a:latin typeface="+mn-lt"/>
                          <a:ea typeface="+mn-ea"/>
                          <a:cs typeface="+mn-cs"/>
                        </a:rPr>
                        <a:t>Sports Illustrated</a:t>
                      </a:r>
                    </a:p>
                    <a:p>
                      <a:r>
                        <a:rPr lang="en-US" sz="1800" kern="1200" dirty="0" smtClean="0">
                          <a:solidFill>
                            <a:schemeClr val="dk1"/>
                          </a:solidFill>
                          <a:latin typeface="+mn-lt"/>
                          <a:ea typeface="+mn-ea"/>
                          <a:cs typeface="+mn-cs"/>
                        </a:rPr>
                        <a:t>Car and Driver</a:t>
                      </a:r>
                    </a:p>
                    <a:p>
                      <a:r>
                        <a:rPr lang="en-US" sz="1800" kern="1200" dirty="0" smtClean="0">
                          <a:solidFill>
                            <a:schemeClr val="dk1"/>
                          </a:solidFill>
                          <a:latin typeface="+mn-lt"/>
                          <a:ea typeface="+mn-ea"/>
                          <a:cs typeface="+mn-cs"/>
                        </a:rPr>
                        <a:t>Whatever</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is at your dentist</a:t>
                      </a:r>
                    </a:p>
                  </a:txBody>
                  <a:tcPr/>
                </a:tc>
                <a:tc>
                  <a:txBody>
                    <a:bodyPr/>
                    <a:lstStyle/>
                    <a:p>
                      <a:r>
                        <a:rPr lang="en-US" dirty="0" smtClean="0"/>
                        <a:t>Coding Horror</a:t>
                      </a:r>
                      <a:br>
                        <a:rPr lang="en-US" dirty="0" smtClean="0"/>
                      </a:br>
                      <a:r>
                        <a:rPr lang="en-US" dirty="0" smtClean="0"/>
                        <a:t>Los Techies</a:t>
                      </a:r>
                      <a:br>
                        <a:rPr lang="en-US" dirty="0" smtClean="0"/>
                      </a:br>
                      <a:r>
                        <a:rPr lang="en-US" dirty="0" smtClean="0"/>
                        <a:t>Hanselman</a:t>
                      </a:r>
                      <a:endParaRPr lang="en-US" dirty="0"/>
                    </a:p>
                  </a:txBody>
                  <a:tcPr/>
                </a:tc>
              </a:tr>
              <a:tr h="370840">
                <a:tc>
                  <a:txBody>
                    <a:bodyPr/>
                    <a:lstStyle/>
                    <a:p>
                      <a:r>
                        <a:rPr lang="en-US" sz="1800" kern="1200" dirty="0" smtClean="0">
                          <a:solidFill>
                            <a:schemeClr val="dk1"/>
                          </a:solidFill>
                          <a:latin typeface="+mn-lt"/>
                          <a:ea typeface="+mn-ea"/>
                          <a:cs typeface="+mn-cs"/>
                        </a:rPr>
                        <a:t>Political Opinion</a:t>
                      </a:r>
                    </a:p>
                    <a:p>
                      <a:r>
                        <a:rPr lang="en-US" sz="1800" kern="1200" dirty="0" smtClean="0">
                          <a:solidFill>
                            <a:schemeClr val="dk1"/>
                          </a:solidFill>
                          <a:latin typeface="+mn-lt"/>
                          <a:ea typeface="+mn-ea"/>
                          <a:cs typeface="+mn-cs"/>
                        </a:rPr>
                        <a:t>Fantasy</a:t>
                      </a:r>
                    </a:p>
                    <a:p>
                      <a:r>
                        <a:rPr lang="en-US" sz="1800" kern="1200" dirty="0" smtClean="0">
                          <a:solidFill>
                            <a:schemeClr val="dk1"/>
                          </a:solidFill>
                          <a:latin typeface="+mn-lt"/>
                          <a:ea typeface="+mn-ea"/>
                          <a:cs typeface="+mn-cs"/>
                        </a:rPr>
                        <a:t>Science Fiction</a:t>
                      </a:r>
                    </a:p>
                  </a:txBody>
                  <a:tcPr/>
                </a:tc>
                <a:tc>
                  <a:txBody>
                    <a:bodyPr/>
                    <a:lstStyle/>
                    <a:p>
                      <a:r>
                        <a:rPr lang="en-US" sz="1800" kern="1200" dirty="0" smtClean="0">
                          <a:solidFill>
                            <a:schemeClr val="dk1"/>
                          </a:solidFill>
                          <a:latin typeface="+mn-lt"/>
                          <a:ea typeface="+mn-ea"/>
                          <a:cs typeface="+mn-cs"/>
                        </a:rPr>
                        <a:t>Code Complete</a:t>
                      </a:r>
                    </a:p>
                    <a:p>
                      <a:r>
                        <a:rPr lang="en-US" sz="1800" kern="1200" dirty="0" smtClean="0">
                          <a:solidFill>
                            <a:schemeClr val="dk1"/>
                          </a:solidFill>
                          <a:latin typeface="+mn-lt"/>
                          <a:ea typeface="+mn-ea"/>
                          <a:cs typeface="+mn-cs"/>
                        </a:rPr>
                        <a:t>Seven Languages in Seven Weeks</a:t>
                      </a:r>
                    </a:p>
                    <a:p>
                      <a:r>
                        <a:rPr lang="en-US" sz="1800" kern="1200" dirty="0" smtClean="0">
                          <a:solidFill>
                            <a:schemeClr val="dk1"/>
                          </a:solidFill>
                          <a:latin typeface="+mn-lt"/>
                          <a:ea typeface="+mn-ea"/>
                          <a:cs typeface="+mn-cs"/>
                        </a:rPr>
                        <a:t>Patterns of Enterprise App Architecture</a:t>
                      </a:r>
                      <a:endParaRPr lang="en-US" dirty="0"/>
                    </a:p>
                  </a:txBody>
                  <a:tcPr/>
                </a:tc>
              </a:tr>
            </a:tbl>
          </a:graphicData>
        </a:graphic>
      </p:graphicFrame>
      <p:sp>
        <p:nvSpPr>
          <p:cNvPr id="7" name="TextBox 6"/>
          <p:cNvSpPr txBox="1"/>
          <p:nvPr/>
        </p:nvSpPr>
        <p:spPr>
          <a:xfrm>
            <a:off x="762000" y="2286000"/>
            <a:ext cx="700833" cy="369332"/>
          </a:xfrm>
          <a:prstGeom prst="rect">
            <a:avLst/>
          </a:prstGeom>
          <a:noFill/>
        </p:spPr>
        <p:txBody>
          <a:bodyPr wrap="none" rtlCol="0">
            <a:spAutoFit/>
          </a:bodyPr>
          <a:lstStyle/>
          <a:p>
            <a:r>
              <a:rPr lang="en-US" dirty="0" smtClean="0"/>
              <a:t>News</a:t>
            </a:r>
            <a:endParaRPr lang="en-US" dirty="0"/>
          </a:p>
        </p:txBody>
      </p:sp>
      <p:sp>
        <p:nvSpPr>
          <p:cNvPr id="8" name="TextBox 7"/>
          <p:cNvSpPr txBox="1"/>
          <p:nvPr/>
        </p:nvSpPr>
        <p:spPr>
          <a:xfrm>
            <a:off x="914400" y="3124200"/>
            <a:ext cx="428322" cy="369332"/>
          </a:xfrm>
          <a:prstGeom prst="rect">
            <a:avLst/>
          </a:prstGeom>
          <a:noFill/>
        </p:spPr>
        <p:txBody>
          <a:bodyPr wrap="none" rtlCol="0">
            <a:spAutoFit/>
          </a:bodyPr>
          <a:lstStyle/>
          <a:p>
            <a:r>
              <a:rPr lang="en-US" dirty="0" smtClean="0"/>
              <a:t>TV</a:t>
            </a:r>
            <a:endParaRPr lang="en-US" dirty="0"/>
          </a:p>
        </p:txBody>
      </p:sp>
      <p:sp>
        <p:nvSpPr>
          <p:cNvPr id="9" name="TextBox 8"/>
          <p:cNvSpPr txBox="1"/>
          <p:nvPr/>
        </p:nvSpPr>
        <p:spPr>
          <a:xfrm>
            <a:off x="3200400" y="5867400"/>
            <a:ext cx="2916696" cy="369332"/>
          </a:xfrm>
          <a:prstGeom prst="rect">
            <a:avLst/>
          </a:prstGeom>
          <a:noFill/>
        </p:spPr>
        <p:txBody>
          <a:bodyPr wrap="none" rtlCol="0">
            <a:spAutoFit/>
          </a:bodyPr>
          <a:lstStyle/>
          <a:p>
            <a:r>
              <a:rPr lang="en-US" dirty="0" smtClean="0"/>
              <a:t>Analogous to </a:t>
            </a:r>
            <a:r>
              <a:rPr lang="en-US" dirty="0" smtClean="0">
                <a:hlinkClick r:id="rId7"/>
              </a:rPr>
              <a:t>Agile Manifesto</a:t>
            </a:r>
            <a:endParaRPr lang="en-US" dirty="0"/>
          </a:p>
        </p:txBody>
      </p:sp>
      <p:sp>
        <p:nvSpPr>
          <p:cNvPr id="10" name="TextBox 9"/>
          <p:cNvSpPr txBox="1"/>
          <p:nvPr/>
        </p:nvSpPr>
        <p:spPr>
          <a:xfrm>
            <a:off x="304800" y="4114800"/>
            <a:ext cx="1179041" cy="369332"/>
          </a:xfrm>
          <a:prstGeom prst="rect">
            <a:avLst/>
          </a:prstGeom>
          <a:noFill/>
        </p:spPr>
        <p:txBody>
          <a:bodyPr wrap="none" rtlCol="0">
            <a:spAutoFit/>
          </a:bodyPr>
          <a:lstStyle/>
          <a:p>
            <a:r>
              <a:rPr lang="en-US" dirty="0" smtClean="0"/>
              <a:t>Magazines</a:t>
            </a:r>
            <a:endParaRPr lang="en-US" dirty="0"/>
          </a:p>
        </p:txBody>
      </p:sp>
      <p:sp>
        <p:nvSpPr>
          <p:cNvPr id="12" name="TextBox 11"/>
          <p:cNvSpPr txBox="1"/>
          <p:nvPr/>
        </p:nvSpPr>
        <p:spPr>
          <a:xfrm>
            <a:off x="685800" y="5029200"/>
            <a:ext cx="745204" cy="369332"/>
          </a:xfrm>
          <a:prstGeom prst="rect">
            <a:avLst/>
          </a:prstGeom>
          <a:noFill/>
        </p:spPr>
        <p:txBody>
          <a:bodyPr wrap="none" rtlCol="0">
            <a:spAutoFit/>
          </a:bodyPr>
          <a:lstStyle/>
          <a:p>
            <a:r>
              <a:rPr lang="en-US" dirty="0" smtClean="0"/>
              <a:t>Books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eam.jpg"/>
          <p:cNvPicPr>
            <a:picLocks noChangeAspect="1"/>
          </p:cNvPicPr>
          <p:nvPr/>
        </p:nvPicPr>
        <p:blipFill>
          <a:blip r:embed="rId3" cstate="print">
            <a:lum bright="-3000" contrast="-72000"/>
          </a:blip>
          <a:stretch>
            <a:fillRect/>
          </a:stretch>
        </p:blipFill>
        <p:spPr>
          <a:xfrm>
            <a:off x="0" y="0"/>
            <a:ext cx="9144000" cy="6858000"/>
          </a:xfrm>
          <a:prstGeom prst="rect">
            <a:avLst/>
          </a:prstGeom>
        </p:spPr>
      </p:pic>
      <p:sp>
        <p:nvSpPr>
          <p:cNvPr id="2" name="Title 1"/>
          <p:cNvSpPr>
            <a:spLocks noGrp="1"/>
          </p:cNvSpPr>
          <p:nvPr>
            <p:ph type="title"/>
          </p:nvPr>
        </p:nvSpPr>
        <p:spPr>
          <a:xfrm>
            <a:off x="609600" y="2667000"/>
            <a:ext cx="8229600" cy="1143000"/>
          </a:xfrm>
        </p:spPr>
        <p:txBody>
          <a:bodyPr/>
          <a:lstStyle/>
          <a:p>
            <a:r>
              <a:rPr lang="en-US" dirty="0" smtClean="0">
                <a:solidFill>
                  <a:schemeClr val="bg1">
                    <a:lumMod val="95000"/>
                  </a:schemeClr>
                </a:solidFill>
              </a:rPr>
              <a:t>Manicure Your Stream</a:t>
            </a:r>
            <a:endParaRPr lang="en-US" dirty="0">
              <a:solidFill>
                <a:schemeClr val="bg1">
                  <a:lumMod val="95000"/>
                </a:schemeClr>
              </a:solidFill>
            </a:endParaRPr>
          </a:p>
        </p:txBody>
      </p:sp>
      <p:sp>
        <p:nvSpPr>
          <p:cNvPr id="5" name="Rectangle 4"/>
          <p:cNvSpPr/>
          <p:nvPr/>
        </p:nvSpPr>
        <p:spPr>
          <a:xfrm>
            <a:off x="990600" y="4191000"/>
            <a:ext cx="7315200" cy="400110"/>
          </a:xfrm>
          <a:prstGeom prst="rect">
            <a:avLst/>
          </a:prstGeom>
        </p:spPr>
        <p:txBody>
          <a:bodyPr wrap="square">
            <a:spAutoFit/>
          </a:bodyPr>
          <a:lstStyle/>
          <a:p>
            <a:pPr algn="ctr">
              <a:defRPr/>
            </a:pPr>
            <a:r>
              <a:rPr lang="en-US" sz="2000" dirty="0" smtClean="0">
                <a:solidFill>
                  <a:schemeClr val="bg1"/>
                </a:solidFill>
              </a:rPr>
              <a:t>Slow media is not for the distracted masses. It's for the focused few.</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Beef?</a:t>
            </a:r>
            <a:endParaRPr lang="en-US" dirty="0"/>
          </a:p>
        </p:txBody>
      </p:sp>
      <p:sp>
        <p:nvSpPr>
          <p:cNvPr id="3" name="Text Placeholder 2"/>
          <p:cNvSpPr>
            <a:spLocks noGrp="1"/>
          </p:cNvSpPr>
          <p:nvPr>
            <p:ph type="body" idx="1"/>
          </p:nvPr>
        </p:nvSpPr>
        <p:spPr>
          <a:xfrm>
            <a:off x="457200" y="1371600"/>
            <a:ext cx="4040188" cy="639762"/>
          </a:xfrm>
        </p:spPr>
        <p:txBody>
          <a:bodyPr>
            <a:normAutofit fontScale="92500"/>
          </a:bodyPr>
          <a:lstStyle/>
          <a:p>
            <a:pPr algn="ctr"/>
            <a:r>
              <a:rPr lang="en-US" dirty="0" smtClean="0"/>
              <a:t>Changed my life. Opened doors.</a:t>
            </a:r>
            <a:endParaRPr lang="en-US" dirty="0"/>
          </a:p>
        </p:txBody>
      </p:sp>
      <p:sp>
        <p:nvSpPr>
          <p:cNvPr id="5" name="Text Placeholder 4"/>
          <p:cNvSpPr>
            <a:spLocks noGrp="1"/>
          </p:cNvSpPr>
          <p:nvPr>
            <p:ph type="body" sz="quarter" idx="3"/>
          </p:nvPr>
        </p:nvSpPr>
        <p:spPr>
          <a:xfrm>
            <a:off x="4645025" y="1371600"/>
            <a:ext cx="4041775" cy="639762"/>
          </a:xfrm>
        </p:spPr>
        <p:txBody>
          <a:bodyPr/>
          <a:lstStyle/>
          <a:p>
            <a:pPr algn="ctr"/>
            <a:r>
              <a:rPr lang="en-US" dirty="0" smtClean="0"/>
              <a:t>Not so much.</a:t>
            </a:r>
            <a:endParaRPr lang="en-US" dirty="0"/>
          </a:p>
        </p:txBody>
      </p:sp>
      <p:pic>
        <p:nvPicPr>
          <p:cNvPr id="11" name="Picture 10" descr="design patterns.jpg"/>
          <p:cNvPicPr>
            <a:picLocks noChangeAspect="1"/>
          </p:cNvPicPr>
          <p:nvPr/>
        </p:nvPicPr>
        <p:blipFill>
          <a:blip r:embed="rId3" cstate="print"/>
          <a:stretch>
            <a:fillRect/>
          </a:stretch>
        </p:blipFill>
        <p:spPr>
          <a:xfrm>
            <a:off x="2514600" y="4267200"/>
            <a:ext cx="1680058" cy="1981200"/>
          </a:xfrm>
          <a:prstGeom prst="rect">
            <a:avLst/>
          </a:prstGeom>
        </p:spPr>
      </p:pic>
      <p:pic>
        <p:nvPicPr>
          <p:cNvPr id="13" name="Picture 12" descr="arch.jpg"/>
          <p:cNvPicPr>
            <a:picLocks noChangeAspect="1"/>
          </p:cNvPicPr>
          <p:nvPr/>
        </p:nvPicPr>
        <p:blipFill>
          <a:blip r:embed="rId4" cstate="print"/>
          <a:stretch>
            <a:fillRect/>
          </a:stretch>
        </p:blipFill>
        <p:spPr>
          <a:xfrm>
            <a:off x="457200" y="4267200"/>
            <a:ext cx="2000250" cy="2000250"/>
          </a:xfrm>
          <a:prstGeom prst="rect">
            <a:avLst/>
          </a:prstGeom>
        </p:spPr>
      </p:pic>
      <p:pic>
        <p:nvPicPr>
          <p:cNvPr id="14" name="Picture 13" descr="code complete.jpg"/>
          <p:cNvPicPr>
            <a:picLocks noChangeAspect="1"/>
          </p:cNvPicPr>
          <p:nvPr/>
        </p:nvPicPr>
        <p:blipFill>
          <a:blip r:embed="rId5" cstate="print"/>
          <a:stretch>
            <a:fillRect/>
          </a:stretch>
        </p:blipFill>
        <p:spPr>
          <a:xfrm>
            <a:off x="609600" y="2133600"/>
            <a:ext cx="1655326" cy="2028396"/>
          </a:xfrm>
          <a:prstGeom prst="rect">
            <a:avLst/>
          </a:prstGeom>
        </p:spPr>
      </p:pic>
      <p:pic>
        <p:nvPicPr>
          <p:cNvPr id="15" name="Picture 14" descr="htwf.jpg"/>
          <p:cNvPicPr>
            <a:picLocks noChangeAspect="1"/>
          </p:cNvPicPr>
          <p:nvPr/>
        </p:nvPicPr>
        <p:blipFill>
          <a:blip r:embed="rId6" cstate="print"/>
          <a:stretch>
            <a:fillRect/>
          </a:stretch>
        </p:blipFill>
        <p:spPr>
          <a:xfrm>
            <a:off x="2514600" y="2133600"/>
            <a:ext cx="1600200" cy="2021006"/>
          </a:xfrm>
          <a:prstGeom prst="rect">
            <a:avLst/>
          </a:prstGeom>
        </p:spPr>
      </p:pic>
      <p:sp>
        <p:nvSpPr>
          <p:cNvPr id="10" name="Rectangle 9"/>
          <p:cNvSpPr/>
          <p:nvPr/>
        </p:nvSpPr>
        <p:spPr>
          <a:xfrm>
            <a:off x="4953000" y="4495800"/>
            <a:ext cx="3657600" cy="923330"/>
          </a:xfrm>
          <a:prstGeom prst="rect">
            <a:avLst/>
          </a:prstGeom>
        </p:spPr>
        <p:txBody>
          <a:bodyPr wrap="square">
            <a:spAutoFit/>
          </a:bodyPr>
          <a:lstStyle/>
          <a:p>
            <a:r>
              <a:rPr lang="en-US" dirty="0" smtClean="0">
                <a:hlinkClick r:id="rId7"/>
              </a:rPr>
              <a:t>The </a:t>
            </a:r>
            <a:r>
              <a:rPr lang="en-US" b="1" dirty="0" smtClean="0">
                <a:hlinkClick r:id="rId7"/>
              </a:rPr>
              <a:t>less</a:t>
            </a:r>
            <a:r>
              <a:rPr lang="en-US" dirty="0" smtClean="0">
                <a:hlinkClick r:id="rId7"/>
              </a:rPr>
              <a:t> news you consume,</a:t>
            </a:r>
          </a:p>
          <a:p>
            <a:r>
              <a:rPr lang="en-US" dirty="0" smtClean="0">
                <a:hlinkClick r:id="rId7"/>
              </a:rPr>
              <a:t>the bigger the advantage you have.</a:t>
            </a:r>
            <a:endParaRPr lang="en-US" dirty="0" smtClean="0"/>
          </a:p>
          <a:p>
            <a:r>
              <a:rPr lang="en-US" dirty="0" smtClean="0"/>
              <a:t>Rolf </a:t>
            </a:r>
            <a:r>
              <a:rPr lang="en-US" dirty="0" err="1" smtClean="0"/>
              <a:t>Dobelli</a:t>
            </a:r>
            <a:endParaRPr lang="en-US" dirty="0"/>
          </a:p>
        </p:txBody>
      </p:sp>
      <p:pic>
        <p:nvPicPr>
          <p:cNvPr id="78852" name="Picture 4" descr="http://m.newsbusters.org/sites/default/files/main_photos/2011/November/Brian%20Williams%201103.png"/>
          <p:cNvPicPr>
            <a:picLocks noChangeAspect="1" noChangeArrowheads="1"/>
          </p:cNvPicPr>
          <p:nvPr/>
        </p:nvPicPr>
        <p:blipFill>
          <a:blip r:embed="rId8" cstate="print"/>
          <a:srcRect/>
          <a:stretch>
            <a:fillRect/>
          </a:stretch>
        </p:blipFill>
        <p:spPr bwMode="auto">
          <a:xfrm>
            <a:off x="5029200" y="2133600"/>
            <a:ext cx="3581400" cy="201576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fluence.png"/>
          <p:cNvPicPr>
            <a:picLocks noGrp="1" noChangeAspect="1"/>
          </p:cNvPicPr>
          <p:nvPr>
            <p:ph idx="1"/>
          </p:nvPr>
        </p:nvPicPr>
        <p:blipFill>
          <a:blip r:embed="rId3" cstate="print"/>
          <a:stretch>
            <a:fillRect/>
          </a:stretch>
        </p:blipFill>
        <p:spPr>
          <a:xfrm>
            <a:off x="2819400" y="914400"/>
            <a:ext cx="3413829" cy="4525963"/>
          </a:xfrm>
        </p:spPr>
      </p:pic>
      <p:sp>
        <p:nvSpPr>
          <p:cNvPr id="3" name="TextBox 2"/>
          <p:cNvSpPr txBox="1"/>
          <p:nvPr/>
        </p:nvSpPr>
        <p:spPr>
          <a:xfrm>
            <a:off x="6477000" y="5715000"/>
            <a:ext cx="1963230" cy="369332"/>
          </a:xfrm>
          <a:prstGeom prst="rect">
            <a:avLst/>
          </a:prstGeom>
          <a:noFill/>
        </p:spPr>
        <p:txBody>
          <a:bodyPr wrap="none" rtlCol="0">
            <a:spAutoFit/>
          </a:bodyPr>
          <a:lstStyle/>
          <a:p>
            <a:r>
              <a:rPr lang="en-US" dirty="0" smtClean="0"/>
              <a:t>Example: Bill Gates</a:t>
            </a:r>
            <a:endParaRPr lang="en-US" dirty="0"/>
          </a:p>
        </p:txBody>
      </p:sp>
      <p:sp>
        <p:nvSpPr>
          <p:cNvPr id="5" name="TextBox 4"/>
          <p:cNvSpPr txBox="1"/>
          <p:nvPr/>
        </p:nvSpPr>
        <p:spPr>
          <a:xfrm>
            <a:off x="533400" y="5715000"/>
            <a:ext cx="1374864" cy="338554"/>
          </a:xfrm>
          <a:prstGeom prst="rect">
            <a:avLst/>
          </a:prstGeom>
          <a:noFill/>
        </p:spPr>
        <p:txBody>
          <a:bodyPr wrap="none" rtlCol="0">
            <a:spAutoFit/>
          </a:bodyPr>
          <a:lstStyle/>
          <a:p>
            <a:r>
              <a:rPr lang="en-US" sz="1600" dirty="0" smtClean="0">
                <a:solidFill>
                  <a:schemeClr val="bg1">
                    <a:lumMod val="75000"/>
                  </a:schemeClr>
                </a:solidFill>
              </a:rPr>
              <a:t>Source: </a:t>
            </a:r>
            <a:r>
              <a:rPr lang="en-US" sz="1600" dirty="0" err="1" smtClean="0">
                <a:solidFill>
                  <a:schemeClr val="bg1">
                    <a:lumMod val="75000"/>
                  </a:schemeClr>
                </a:solidFill>
              </a:rPr>
              <a:t>Quora</a:t>
            </a:r>
            <a:endParaRPr lang="en-US" sz="1600"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3600"/>
            <a:ext cx="7772400" cy="1470025"/>
          </a:xfrm>
        </p:spPr>
        <p:txBody>
          <a:bodyPr>
            <a:normAutofit/>
          </a:bodyPr>
          <a:lstStyle/>
          <a:p>
            <a:r>
              <a:rPr lang="en-US" sz="6000" dirty="0" smtClean="0">
                <a:solidFill>
                  <a:schemeClr val="accent3">
                    <a:lumMod val="75000"/>
                  </a:schemeClr>
                </a:solidFill>
              </a:rPr>
              <a:t>- Money </a:t>
            </a:r>
            <a:r>
              <a:rPr lang="en-US" sz="6000" dirty="0" smtClean="0">
                <a:solidFill>
                  <a:schemeClr val="accent3">
                    <a:lumMod val="75000"/>
                  </a:schemeClr>
                </a:solidFill>
              </a:rPr>
              <a:t>is </a:t>
            </a:r>
            <a:r>
              <a:rPr lang="en-US" sz="6000" dirty="0" smtClean="0">
                <a:solidFill>
                  <a:schemeClr val="accent3">
                    <a:lumMod val="75000"/>
                  </a:schemeClr>
                </a:solidFill>
              </a:rPr>
              <a:t>T</a:t>
            </a:r>
            <a:r>
              <a:rPr lang="en-US" sz="6000" dirty="0" smtClean="0">
                <a:solidFill>
                  <a:schemeClr val="accent3">
                    <a:lumMod val="75000"/>
                  </a:schemeClr>
                </a:solidFill>
              </a:rPr>
              <a:t>ime -</a:t>
            </a:r>
            <a:endParaRPr lang="en-US" dirty="0"/>
          </a:p>
        </p:txBody>
      </p:sp>
      <p:sp>
        <p:nvSpPr>
          <p:cNvPr id="5" name="Subtitle 4"/>
          <p:cNvSpPr>
            <a:spLocks noGrp="1"/>
          </p:cNvSpPr>
          <p:nvPr>
            <p:ph type="subTitle" idx="1"/>
          </p:nvPr>
        </p:nvSpPr>
        <p:spPr/>
        <p:txBody>
          <a:bodyPr/>
          <a:lstStyle/>
          <a:p>
            <a:r>
              <a:rPr lang="en-US" dirty="0" smtClean="0"/>
              <a:t>The more you make,</a:t>
            </a:r>
          </a:p>
          <a:p>
            <a:r>
              <a:rPr lang="en-US" dirty="0" smtClean="0"/>
              <a:t> the more </a:t>
            </a:r>
            <a:r>
              <a:rPr lang="en-US" i="1" dirty="0" smtClean="0">
                <a:solidFill>
                  <a:schemeClr val="accent1">
                    <a:lumMod val="75000"/>
                  </a:schemeClr>
                </a:solidFill>
              </a:rPr>
              <a:t>time</a:t>
            </a:r>
            <a:r>
              <a:rPr lang="en-US" dirty="0" smtClean="0"/>
              <a:t> you can buy.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4" name="Picture 6" descr="http://paintaa.com/wp-content/uploads/2012/01/Professional-painters-you-can-trust.jpg"/>
          <p:cNvPicPr>
            <a:picLocks noChangeAspect="1" noChangeArrowheads="1"/>
          </p:cNvPicPr>
          <p:nvPr/>
        </p:nvPicPr>
        <p:blipFill>
          <a:blip r:embed="rId3" cstate="print"/>
          <a:srcRect/>
          <a:stretch>
            <a:fillRect/>
          </a:stretch>
        </p:blipFill>
        <p:spPr bwMode="auto">
          <a:xfrm>
            <a:off x="6096000" y="2057400"/>
            <a:ext cx="2857500" cy="2762251"/>
          </a:xfrm>
          <a:prstGeom prst="rect">
            <a:avLst/>
          </a:prstGeom>
          <a:noFill/>
        </p:spPr>
      </p:pic>
      <p:sp>
        <p:nvSpPr>
          <p:cNvPr id="2" name="Title 1"/>
          <p:cNvSpPr>
            <a:spLocks noGrp="1"/>
          </p:cNvSpPr>
          <p:nvPr>
            <p:ph type="title"/>
          </p:nvPr>
        </p:nvSpPr>
        <p:spPr>
          <a:xfrm>
            <a:off x="457200" y="304800"/>
            <a:ext cx="8229600" cy="1143000"/>
          </a:xfrm>
        </p:spPr>
        <p:txBody>
          <a:bodyPr/>
          <a:lstStyle/>
          <a:p>
            <a:r>
              <a:rPr lang="en-US" dirty="0" smtClean="0"/>
              <a:t>Outliers Delegate</a:t>
            </a:r>
            <a:endParaRPr lang="en-US" dirty="0"/>
          </a:p>
        </p:txBody>
      </p:sp>
      <p:pic>
        <p:nvPicPr>
          <p:cNvPr id="4" name="Picture 3" descr="boy-mowing-lawn.jpg"/>
          <p:cNvPicPr>
            <a:picLocks noChangeAspect="1"/>
          </p:cNvPicPr>
          <p:nvPr/>
        </p:nvPicPr>
        <p:blipFill>
          <a:blip r:embed="rId4" cstate="print"/>
          <a:stretch>
            <a:fillRect/>
          </a:stretch>
        </p:blipFill>
        <p:spPr>
          <a:xfrm>
            <a:off x="2743200" y="3276600"/>
            <a:ext cx="3581400" cy="2686050"/>
          </a:xfrm>
          <a:prstGeom prst="rect">
            <a:avLst/>
          </a:prstGeom>
        </p:spPr>
      </p:pic>
      <p:pic>
        <p:nvPicPr>
          <p:cNvPr id="109576" name="Picture 8" descr="http://classactmaids.com/wp-content/uploads/2011/01/maid-vacuuming.jpg"/>
          <p:cNvPicPr>
            <a:picLocks noChangeAspect="1" noChangeArrowheads="1"/>
          </p:cNvPicPr>
          <p:nvPr/>
        </p:nvPicPr>
        <p:blipFill>
          <a:blip r:embed="rId5" cstate="print"/>
          <a:srcRect/>
          <a:stretch>
            <a:fillRect/>
          </a:stretch>
        </p:blipFill>
        <p:spPr bwMode="auto">
          <a:xfrm>
            <a:off x="533400" y="2133600"/>
            <a:ext cx="1828800" cy="273997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lstStyle/>
          <a:p>
            <a:r>
              <a:rPr lang="en-US" dirty="0" smtClean="0">
                <a:solidFill>
                  <a:schemeClr val="bg1"/>
                </a:solidFill>
              </a:rPr>
              <a:t>Step 2: Manage Your Image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2667000"/>
            <a:ext cx="4191000" cy="1981200"/>
          </a:xfrm>
        </p:spPr>
        <p:txBody>
          <a:bodyPr/>
          <a:lstStyle/>
          <a:p>
            <a:pPr marL="514350" indent="-514350">
              <a:buFont typeface="+mj-lt"/>
              <a:buAutoNum type="arabicPeriod"/>
            </a:pPr>
            <a:r>
              <a:rPr lang="en-US" sz="2800" dirty="0" smtClean="0"/>
              <a:t>Be easy to work with</a:t>
            </a:r>
          </a:p>
          <a:p>
            <a:pPr marL="514350" indent="-514350">
              <a:buFont typeface="+mj-lt"/>
              <a:buAutoNum type="arabicPeriod"/>
            </a:pPr>
            <a:r>
              <a:rPr lang="en-US" sz="2800" dirty="0" smtClean="0"/>
              <a:t>Do great work</a:t>
            </a:r>
          </a:p>
          <a:p>
            <a:pPr marL="514350" indent="-514350">
              <a:buFont typeface="+mj-lt"/>
              <a:buAutoNum type="arabicPeriod"/>
            </a:pPr>
            <a:r>
              <a:rPr lang="en-US" sz="2800" dirty="0" smtClean="0"/>
              <a:t>Deliver on time</a:t>
            </a:r>
          </a:p>
          <a:p>
            <a:endParaRPr lang="en-US" dirty="0" smtClean="0">
              <a:solidFill>
                <a:schemeClr val="accent1">
                  <a:lumMod val="75000"/>
                </a:schemeClr>
              </a:solidFill>
            </a:endParaRP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2133600"/>
            <a:ext cx="2983229" cy="2209800"/>
          </a:xfrm>
          <a:prstGeom prst="rect">
            <a:avLst/>
          </a:prstGeom>
          <a:noFill/>
          <a:ln w="9525">
            <a:noFill/>
            <a:miter lim="800000"/>
            <a:headEnd/>
            <a:tailEnd/>
          </a:ln>
        </p:spPr>
      </p:pic>
      <p:sp>
        <p:nvSpPr>
          <p:cNvPr id="5" name="TextBox 4"/>
          <p:cNvSpPr txBox="1"/>
          <p:nvPr/>
        </p:nvSpPr>
        <p:spPr>
          <a:xfrm>
            <a:off x="381000" y="6172200"/>
            <a:ext cx="4268028" cy="307777"/>
          </a:xfrm>
          <a:prstGeom prst="rect">
            <a:avLst/>
          </a:prstGeom>
          <a:noFill/>
        </p:spPr>
        <p:txBody>
          <a:bodyPr wrap="none" rtlCol="0">
            <a:spAutoFit/>
          </a:bodyPr>
          <a:lstStyle/>
          <a:p>
            <a:r>
              <a:rPr lang="en-US" sz="1400" dirty="0" smtClean="0">
                <a:solidFill>
                  <a:schemeClr val="bg1">
                    <a:lumMod val="65000"/>
                  </a:schemeClr>
                </a:solidFill>
              </a:rPr>
              <a:t>Source: </a:t>
            </a:r>
            <a:r>
              <a:rPr lang="en-US" sz="1400" dirty="0" smtClean="0">
                <a:solidFill>
                  <a:schemeClr val="bg1">
                    <a:lumMod val="75000"/>
                  </a:schemeClr>
                </a:solidFill>
              </a:rPr>
              <a:t>http://www.youtube.com/watch?v=ikAb-NYkseI</a:t>
            </a:r>
            <a:endParaRPr lang="en-US" sz="1400" dirty="0">
              <a:solidFill>
                <a:schemeClr val="bg1">
                  <a:lumMod val="75000"/>
                </a:schemeClr>
              </a:solidFill>
            </a:endParaRPr>
          </a:p>
        </p:txBody>
      </p:sp>
      <p:sp>
        <p:nvSpPr>
          <p:cNvPr id="6" name="Rectangle 5"/>
          <p:cNvSpPr/>
          <p:nvPr/>
        </p:nvSpPr>
        <p:spPr>
          <a:xfrm>
            <a:off x="457200" y="4495800"/>
            <a:ext cx="1334020" cy="369332"/>
          </a:xfrm>
          <a:prstGeom prst="rect">
            <a:avLst/>
          </a:prstGeom>
        </p:spPr>
        <p:txBody>
          <a:bodyPr wrap="none">
            <a:spAutoFit/>
          </a:bodyPr>
          <a:lstStyle/>
          <a:p>
            <a:pPr>
              <a:buNone/>
            </a:pPr>
            <a:r>
              <a:rPr lang="en-US" dirty="0" smtClean="0">
                <a:solidFill>
                  <a:schemeClr val="accent1">
                    <a:lumMod val="75000"/>
                  </a:schemeClr>
                </a:solidFill>
              </a:rPr>
              <a:t>Neil </a:t>
            </a:r>
            <a:r>
              <a:rPr lang="en-US" dirty="0" err="1" smtClean="0">
                <a:solidFill>
                  <a:schemeClr val="accent1">
                    <a:lumMod val="75000"/>
                  </a:schemeClr>
                </a:solidFill>
              </a:rPr>
              <a:t>Gaiman</a:t>
            </a:r>
            <a:endParaRPr lang="en-US" dirty="0" smtClean="0">
              <a:solidFill>
                <a:schemeClr val="accent1">
                  <a:lumMod val="75000"/>
                </a:schemeClr>
              </a:solidFill>
            </a:endParaRPr>
          </a:p>
        </p:txBody>
      </p:sp>
      <p:sp>
        <p:nvSpPr>
          <p:cNvPr id="8" name="Left Brace 7"/>
          <p:cNvSpPr/>
          <p:nvPr/>
        </p:nvSpPr>
        <p:spPr>
          <a:xfrm>
            <a:off x="4648200" y="2667000"/>
            <a:ext cx="609600" cy="16002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 name="TextBox 8"/>
          <p:cNvSpPr txBox="1"/>
          <p:nvPr/>
        </p:nvSpPr>
        <p:spPr>
          <a:xfrm>
            <a:off x="3962400" y="3048000"/>
            <a:ext cx="701026" cy="830997"/>
          </a:xfrm>
          <a:prstGeom prst="rect">
            <a:avLst/>
          </a:prstGeom>
          <a:noFill/>
        </p:spPr>
        <p:txBody>
          <a:bodyPr wrap="none" rtlCol="0">
            <a:spAutoFit/>
          </a:bodyPr>
          <a:lstStyle/>
          <a:p>
            <a:r>
              <a:rPr lang="en-US" sz="2400" dirty="0" smtClean="0"/>
              <a:t>Pick</a:t>
            </a:r>
          </a:p>
          <a:p>
            <a:r>
              <a:rPr lang="en-US" sz="2400" dirty="0" smtClean="0"/>
              <a:t>Two</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Purpose </a:t>
            </a:r>
            <a:r>
              <a:rPr lang="en-US" dirty="0" smtClean="0"/>
              <a:t>Built</a:t>
            </a:r>
            <a:endParaRPr lang="en-US" dirty="0"/>
          </a:p>
        </p:txBody>
      </p:sp>
      <p:pic>
        <p:nvPicPr>
          <p:cNvPr id="1026" name="Picture 2" descr="http://wallpoper.com/images/00/42/81/31/cars-lamborghini_00428131.jpg"/>
          <p:cNvPicPr>
            <a:picLocks noChangeAspect="1" noChangeArrowheads="1"/>
          </p:cNvPicPr>
          <p:nvPr/>
        </p:nvPicPr>
        <p:blipFill>
          <a:blip r:embed="rId3" cstate="print"/>
          <a:srcRect/>
          <a:stretch>
            <a:fillRect/>
          </a:stretch>
        </p:blipFill>
        <p:spPr bwMode="auto">
          <a:xfrm>
            <a:off x="4572000" y="2209800"/>
            <a:ext cx="3870960" cy="2419350"/>
          </a:xfrm>
          <a:prstGeom prst="rect">
            <a:avLst/>
          </a:prstGeom>
          <a:noFill/>
        </p:spPr>
      </p:pic>
      <p:pic>
        <p:nvPicPr>
          <p:cNvPr id="1028" name="Picture 4" descr="http://www.predatorinc.com/wp-content/uploads/2012/08/Hummer-Humvee_Military_Vehicle_2003_1600x1200_wallpaper_01.jpg"/>
          <p:cNvPicPr>
            <a:picLocks noChangeAspect="1" noChangeArrowheads="1"/>
          </p:cNvPicPr>
          <p:nvPr/>
        </p:nvPicPr>
        <p:blipFill>
          <a:blip r:embed="rId4" cstate="print"/>
          <a:srcRect/>
          <a:stretch>
            <a:fillRect/>
          </a:stretch>
        </p:blipFill>
        <p:spPr bwMode="auto">
          <a:xfrm>
            <a:off x="838200" y="2209800"/>
            <a:ext cx="3251200" cy="2438400"/>
          </a:xfrm>
          <a:prstGeom prst="rect">
            <a:avLst/>
          </a:prstGeom>
          <a:noFill/>
        </p:spPr>
      </p:pic>
      <p:sp>
        <p:nvSpPr>
          <p:cNvPr id="7" name="TextBox 6"/>
          <p:cNvSpPr txBox="1"/>
          <p:nvPr/>
        </p:nvSpPr>
        <p:spPr>
          <a:xfrm>
            <a:off x="1828800" y="5040868"/>
            <a:ext cx="5134162" cy="369332"/>
          </a:xfrm>
          <a:prstGeom prst="rect">
            <a:avLst/>
          </a:prstGeom>
          <a:noFill/>
        </p:spPr>
        <p:txBody>
          <a:bodyPr wrap="none" rtlCol="0">
            <a:spAutoFit/>
          </a:bodyPr>
          <a:lstStyle/>
          <a:p>
            <a:r>
              <a:rPr lang="en-US" dirty="0" smtClean="0"/>
              <a:t>Neither is a </a:t>
            </a:r>
            <a:r>
              <a:rPr lang="en-US" dirty="0" smtClean="0"/>
              <a:t>plain daily </a:t>
            </a:r>
            <a:r>
              <a:rPr lang="en-US" dirty="0" smtClean="0"/>
              <a:t>driver. Neither is cheap either.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209800"/>
          </a:xfrm>
        </p:spPr>
        <p:txBody>
          <a:bodyPr>
            <a:normAutofit/>
          </a:bodyPr>
          <a:lstStyle/>
          <a:p>
            <a:r>
              <a:rPr lang="en-US" dirty="0" smtClean="0"/>
              <a:t>Self image == greatest constraint</a:t>
            </a:r>
            <a:endParaRPr lang="en-US" dirty="0"/>
          </a:p>
        </p:txBody>
      </p:sp>
      <p:sp>
        <p:nvSpPr>
          <p:cNvPr id="3" name="Rectangle 2"/>
          <p:cNvSpPr/>
          <p:nvPr/>
        </p:nvSpPr>
        <p:spPr>
          <a:xfrm>
            <a:off x="1219200" y="4648200"/>
            <a:ext cx="6629400" cy="1015663"/>
          </a:xfrm>
          <a:prstGeom prst="rect">
            <a:avLst/>
          </a:prstGeom>
        </p:spPr>
        <p:txBody>
          <a:bodyPr wrap="square">
            <a:spAutoFit/>
          </a:bodyPr>
          <a:lstStyle/>
          <a:p>
            <a:r>
              <a:rPr lang="en-US" sz="2000" dirty="0" smtClean="0"/>
              <a:t>It's not who we are that keeps us from where we want to be - it's who we </a:t>
            </a:r>
            <a:r>
              <a:rPr lang="en-US" sz="2000" dirty="0" smtClean="0">
                <a:solidFill>
                  <a:schemeClr val="accent1">
                    <a:lumMod val="75000"/>
                  </a:schemeClr>
                </a:solidFill>
              </a:rPr>
              <a:t>THINK</a:t>
            </a:r>
            <a:r>
              <a:rPr lang="en-US" sz="2000" dirty="0" smtClean="0"/>
              <a:t> we are.</a:t>
            </a:r>
            <a:br>
              <a:rPr lang="en-US" sz="2000" dirty="0" smtClean="0"/>
            </a:br>
            <a:r>
              <a:rPr lang="en-US" sz="2000" dirty="0" smtClean="0"/>
              <a:t>Lisa Sayers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Lean in close…</a:t>
            </a:r>
            <a:endParaRPr lang="en-US" dirty="0">
              <a:solidFill>
                <a:schemeClr val="bg1"/>
              </a:solidFill>
            </a:endParaRPr>
          </a:p>
        </p:txBody>
      </p:sp>
      <p:sp>
        <p:nvSpPr>
          <p:cNvPr id="3" name="TextBox 2"/>
          <p:cNvSpPr txBox="1"/>
          <p:nvPr/>
        </p:nvSpPr>
        <p:spPr>
          <a:xfrm>
            <a:off x="457200" y="2743200"/>
            <a:ext cx="8382000" cy="1200329"/>
          </a:xfrm>
          <a:prstGeom prst="rect">
            <a:avLst/>
          </a:prstGeom>
          <a:noFill/>
        </p:spPr>
        <p:txBody>
          <a:bodyPr wrap="square" rtlCol="0">
            <a:spAutoFit/>
          </a:bodyPr>
          <a:lstStyle/>
          <a:p>
            <a:pPr algn="ctr"/>
            <a:r>
              <a:rPr lang="en-US" sz="2400" dirty="0" smtClean="0">
                <a:solidFill>
                  <a:schemeClr val="bg1"/>
                </a:solidFill>
              </a:rPr>
              <a:t>The amount of success you have in life</a:t>
            </a:r>
          </a:p>
          <a:p>
            <a:pPr algn="ctr"/>
            <a:r>
              <a:rPr lang="en-US" sz="2400" dirty="0" smtClean="0">
                <a:solidFill>
                  <a:schemeClr val="bg1"/>
                </a:solidFill>
              </a:rPr>
              <a:t>is roughly equivalent to the amount of time you spend </a:t>
            </a:r>
          </a:p>
          <a:p>
            <a:pPr algn="ctr"/>
            <a:r>
              <a:rPr lang="en-US" sz="2400" dirty="0" smtClean="0">
                <a:solidFill>
                  <a:srgbClr val="FFC000"/>
                </a:solidFill>
              </a:rPr>
              <a:t>doing things people want</a:t>
            </a:r>
            <a:r>
              <a:rPr lang="en-US" sz="2400" dirty="0" smtClean="0">
                <a:solidFill>
                  <a:schemeClr val="bg1"/>
                </a:solidFill>
              </a:rPr>
              <a:t>. </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Can I See Your Body of Work?</a:t>
            </a:r>
            <a:endParaRPr lang="en-US" dirty="0"/>
          </a:p>
        </p:txBody>
      </p:sp>
      <p:pic>
        <p:nvPicPr>
          <p:cNvPr id="4" name="Content Placeholder 3" descr="googleme.PNG"/>
          <p:cNvPicPr>
            <a:picLocks noGrp="1" noChangeAspect="1"/>
          </p:cNvPicPr>
          <p:nvPr>
            <p:ph idx="1"/>
          </p:nvPr>
        </p:nvPicPr>
        <p:blipFill>
          <a:blip r:embed="rId3" cstate="print"/>
          <a:stretch>
            <a:fillRect/>
          </a:stretch>
        </p:blipFill>
        <p:spPr>
          <a:xfrm>
            <a:off x="1447800" y="1089384"/>
            <a:ext cx="6172200" cy="5479941"/>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It in Public” – Jeff Atwood</a:t>
            </a:r>
            <a:endParaRPr lang="en-US" dirty="0"/>
          </a:p>
        </p:txBody>
      </p:sp>
      <p:sp>
        <p:nvSpPr>
          <p:cNvPr id="3" name="Content Placeholder 2"/>
          <p:cNvSpPr>
            <a:spLocks noGrp="1"/>
          </p:cNvSpPr>
          <p:nvPr>
            <p:ph idx="1"/>
          </p:nvPr>
        </p:nvSpPr>
        <p:spPr/>
        <p:txBody>
          <a:bodyPr/>
          <a:lstStyle/>
          <a:p>
            <a:pPr>
              <a:buNone/>
            </a:pPr>
            <a:r>
              <a:rPr lang="en-US" dirty="0" err="1" smtClean="0"/>
              <a:t>StackOverflow</a:t>
            </a:r>
            <a:endParaRPr lang="en-US" dirty="0" smtClean="0"/>
          </a:p>
          <a:p>
            <a:pPr>
              <a:buNone/>
            </a:pPr>
            <a:r>
              <a:rPr lang="en-US" dirty="0" err="1" smtClean="0"/>
              <a:t>Github</a:t>
            </a:r>
            <a:endParaRPr lang="en-US" dirty="0" smtClean="0"/>
          </a:p>
          <a:p>
            <a:pPr>
              <a:buNone/>
            </a:pPr>
            <a:r>
              <a:rPr lang="en-US" dirty="0" smtClean="0"/>
              <a:t>Hacker News </a:t>
            </a:r>
          </a:p>
          <a:p>
            <a:pPr>
              <a:buNone/>
            </a:pPr>
            <a:r>
              <a:rPr lang="en-US" dirty="0" err="1" smtClean="0"/>
              <a:t>Reddit</a:t>
            </a:r>
            <a:r>
              <a:rPr lang="en-US" dirty="0" smtClean="0"/>
              <a:t> Programming</a:t>
            </a:r>
          </a:p>
          <a:p>
            <a:pPr>
              <a:buNone/>
            </a:pPr>
            <a:r>
              <a:rPr lang="en-US" dirty="0" smtClean="0"/>
              <a:t>Twitter</a:t>
            </a:r>
          </a:p>
          <a:p>
            <a:pPr>
              <a:buNone/>
            </a:pPr>
            <a:r>
              <a:rPr lang="en-US" dirty="0" smtClean="0"/>
              <a:t>Google+</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lstStyle/>
          <a:p>
            <a:r>
              <a:rPr lang="en-US" dirty="0" smtClean="0"/>
              <a:t>Your Words Are Wasted</a:t>
            </a:r>
            <a:endParaRPr lang="en-US" dirty="0"/>
          </a:p>
        </p:txBody>
      </p:sp>
      <p:pic>
        <p:nvPicPr>
          <p:cNvPr id="18434" name="Picture 2" descr="Photo by KrisOlin used under CC - http://www.flickr.com/photos/krisolin/6861197374"/>
          <p:cNvPicPr>
            <a:picLocks noChangeAspect="1" noChangeArrowheads="1"/>
          </p:cNvPicPr>
          <p:nvPr/>
        </p:nvPicPr>
        <p:blipFill>
          <a:blip r:embed="rId3" cstate="print"/>
          <a:srcRect/>
          <a:stretch>
            <a:fillRect/>
          </a:stretch>
        </p:blipFill>
        <p:spPr bwMode="auto">
          <a:xfrm>
            <a:off x="2286000" y="2362200"/>
            <a:ext cx="4762500" cy="208597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Humble Beginnings</a:t>
            </a:r>
            <a:endParaRPr lang="en-US" dirty="0"/>
          </a:p>
        </p:txBody>
      </p:sp>
      <p:pic>
        <p:nvPicPr>
          <p:cNvPr id="4" name="Content Placeholder 3" descr="hansel first post.PNG"/>
          <p:cNvPicPr>
            <a:picLocks noGrp="1" noChangeAspect="1"/>
          </p:cNvPicPr>
          <p:nvPr>
            <p:ph idx="1"/>
          </p:nvPr>
        </p:nvPicPr>
        <p:blipFill>
          <a:blip r:embed="rId3" cstate="print"/>
          <a:stretch>
            <a:fillRect/>
          </a:stretch>
        </p:blipFill>
        <p:spPr>
          <a:xfrm>
            <a:off x="457200" y="1447800"/>
            <a:ext cx="8229600" cy="3710354"/>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Your Brand</a:t>
            </a:r>
            <a:endParaRPr lang="en-US" dirty="0"/>
          </a:p>
        </p:txBody>
      </p:sp>
      <p:sp>
        <p:nvSpPr>
          <p:cNvPr id="3" name="Content Placeholder 2"/>
          <p:cNvSpPr>
            <a:spLocks noGrp="1"/>
          </p:cNvSpPr>
          <p:nvPr>
            <p:ph idx="1"/>
          </p:nvPr>
        </p:nvSpPr>
        <p:spPr/>
        <p:txBody>
          <a:bodyPr/>
          <a:lstStyle/>
          <a:p>
            <a:r>
              <a:rPr lang="en-US" dirty="0" smtClean="0"/>
              <a:t>Google Alerts</a:t>
            </a:r>
          </a:p>
          <a:p>
            <a:r>
              <a:rPr lang="en-US" dirty="0" err="1" smtClean="0"/>
              <a:t>TweetBeep</a:t>
            </a:r>
            <a:endParaRPr lang="en-US" dirty="0" smtClean="0"/>
          </a:p>
          <a:p>
            <a:r>
              <a:rPr lang="en-US" dirty="0" smtClean="0"/>
              <a:t>Online ID Calculator</a:t>
            </a:r>
          </a:p>
          <a:p>
            <a:r>
              <a:rPr lang="en-US" dirty="0" smtClean="0">
                <a:hlinkClick r:id="rId3"/>
              </a:rPr>
              <a:t>www.bit.ly</a:t>
            </a:r>
            <a:r>
              <a:rPr lang="en-US" dirty="0" smtClean="0"/>
              <a:t> for shared links</a:t>
            </a:r>
          </a:p>
          <a:p>
            <a:r>
              <a:rPr lang="en-US" dirty="0" err="1" smtClean="0"/>
              <a:t>Addictomatic</a:t>
            </a:r>
            <a:r>
              <a:rPr lang="en-US" dirty="0" smtClean="0"/>
              <a:t> </a:t>
            </a:r>
            <a:endParaRPr lang="en-US" dirty="0"/>
          </a:p>
        </p:txBody>
      </p:sp>
      <p:pic>
        <p:nvPicPr>
          <p:cNvPr id="4" name="Picture 3" descr="online id calc.PNG"/>
          <p:cNvPicPr>
            <a:picLocks noChangeAspect="1"/>
          </p:cNvPicPr>
          <p:nvPr/>
        </p:nvPicPr>
        <p:blipFill>
          <a:blip r:embed="rId4" cstate="print"/>
          <a:stretch>
            <a:fillRect/>
          </a:stretch>
        </p:blipFill>
        <p:spPr>
          <a:xfrm>
            <a:off x="5562600" y="1600200"/>
            <a:ext cx="2912609" cy="231810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Shelved Credentials</a:t>
            </a:r>
            <a:endParaRPr lang="en-US" dirty="0"/>
          </a:p>
        </p:txBody>
      </p:sp>
      <p:sp>
        <p:nvSpPr>
          <p:cNvPr id="3" name="Content Placeholder 2"/>
          <p:cNvSpPr>
            <a:spLocks noGrp="1"/>
          </p:cNvSpPr>
          <p:nvPr>
            <p:ph idx="1"/>
          </p:nvPr>
        </p:nvSpPr>
        <p:spPr>
          <a:xfrm>
            <a:off x="533400" y="5791200"/>
            <a:ext cx="8229600" cy="609600"/>
          </a:xfrm>
        </p:spPr>
        <p:txBody>
          <a:bodyPr>
            <a:normAutofit/>
          </a:bodyPr>
          <a:lstStyle/>
          <a:p>
            <a:pPr algn="ctr">
              <a:buNone/>
            </a:pPr>
            <a:r>
              <a:rPr lang="en-US" sz="2400" dirty="0" smtClean="0"/>
              <a:t>Attract alpha geeks . Convey passion.</a:t>
            </a:r>
            <a:endParaRPr lang="en-US" sz="2400" dirty="0"/>
          </a:p>
        </p:txBody>
      </p:sp>
      <p:pic>
        <p:nvPicPr>
          <p:cNvPr id="4" name="Picture 3" descr="geek bookshelf.PNG"/>
          <p:cNvPicPr>
            <a:picLocks noChangeAspect="1"/>
          </p:cNvPicPr>
          <p:nvPr/>
        </p:nvPicPr>
        <p:blipFill>
          <a:blip r:embed="rId3" cstate="print"/>
          <a:stretch>
            <a:fillRect/>
          </a:stretch>
        </p:blipFill>
        <p:spPr>
          <a:xfrm>
            <a:off x="1905000" y="1371600"/>
            <a:ext cx="5257800" cy="432136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lstStyle/>
          <a:p>
            <a:r>
              <a:rPr lang="en-US" dirty="0" smtClean="0">
                <a:solidFill>
                  <a:schemeClr val="bg1"/>
                </a:solidFill>
              </a:rPr>
              <a:t>Step 3: Own Your Trajectory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solidFill>
                  <a:schemeClr val="bg1"/>
                </a:solidFill>
              </a:rPr>
              <a:t>The Sims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Flash will kill HTML.</a:t>
            </a:r>
          </a:p>
          <a:p>
            <a:pPr>
              <a:buNone/>
            </a:pPr>
            <a:r>
              <a:rPr lang="en-US" dirty="0" smtClean="0"/>
              <a:t> </a:t>
            </a:r>
            <a:r>
              <a:rPr lang="en-US" dirty="0" smtClean="0">
                <a:solidFill>
                  <a:srgbClr val="FFC000"/>
                </a:solidFill>
              </a:rPr>
              <a:t>Cory House, 1999</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ch Adoption Curve.PNG"/>
          <p:cNvPicPr>
            <a:picLocks noGrp="1" noChangeAspect="1"/>
          </p:cNvPicPr>
          <p:nvPr>
            <p:ph idx="1"/>
          </p:nvPr>
        </p:nvPicPr>
        <p:blipFill>
          <a:blip r:embed="rId3" cstate="print"/>
          <a:stretch>
            <a:fillRect/>
          </a:stretch>
        </p:blipFill>
        <p:spPr>
          <a:xfrm>
            <a:off x="914400" y="533400"/>
            <a:ext cx="7617967" cy="571513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What’s an outlier look like?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smtClean="0"/>
              <a:t>Time = potential knowledge</a:t>
            </a:r>
            <a:endParaRPr lang="en-US" dirty="0"/>
          </a:p>
        </p:txBody>
      </p:sp>
      <p:pic>
        <p:nvPicPr>
          <p:cNvPr id="4" name="Picture 3" descr="Assembly Line.JPG"/>
          <p:cNvPicPr>
            <a:picLocks noChangeAspect="1"/>
          </p:cNvPicPr>
          <p:nvPr/>
        </p:nvPicPr>
        <p:blipFill>
          <a:blip r:embed="rId3" cstate="print"/>
          <a:stretch>
            <a:fillRect/>
          </a:stretch>
        </p:blipFill>
        <p:spPr>
          <a:xfrm>
            <a:off x="2133600" y="1828800"/>
            <a:ext cx="4648200" cy="3486150"/>
          </a:xfrm>
          <a:prstGeom prst="rect">
            <a:avLst/>
          </a:prstGeom>
        </p:spPr>
      </p:pic>
      <p:sp>
        <p:nvSpPr>
          <p:cNvPr id="5" name="TextBox 4"/>
          <p:cNvSpPr txBox="1"/>
          <p:nvPr/>
        </p:nvSpPr>
        <p:spPr>
          <a:xfrm>
            <a:off x="1371600" y="5486400"/>
            <a:ext cx="6796028" cy="369332"/>
          </a:xfrm>
          <a:prstGeom prst="rect">
            <a:avLst/>
          </a:prstGeom>
          <a:noFill/>
        </p:spPr>
        <p:txBody>
          <a:bodyPr wrap="none" rtlCol="0">
            <a:spAutoFit/>
          </a:bodyPr>
          <a:lstStyle/>
          <a:p>
            <a:pPr marL="0" lvl="1"/>
            <a:r>
              <a:rPr lang="en-US" dirty="0" smtClean="0">
                <a:solidFill>
                  <a:srgbClr val="C00000"/>
                </a:solidFill>
              </a:rPr>
              <a:t>Risk: </a:t>
            </a:r>
            <a:r>
              <a:rPr lang="en-US" dirty="0" smtClean="0"/>
              <a:t>Assembly line coder = Create a new x in technology y every z days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pportunity wedge.PNG"/>
          <p:cNvPicPr>
            <a:picLocks noGrp="1" noChangeAspect="1"/>
          </p:cNvPicPr>
          <p:nvPr>
            <p:ph idx="1"/>
          </p:nvPr>
        </p:nvPicPr>
        <p:blipFill>
          <a:blip r:embed="rId3" cstate="print"/>
          <a:stretch>
            <a:fillRect/>
          </a:stretch>
        </p:blipFill>
        <p:spPr>
          <a:xfrm>
            <a:off x="685800" y="533400"/>
            <a:ext cx="7918416" cy="5940553"/>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smtClean="0"/>
          </a:p>
          <a:p>
            <a:pPr algn="ctr">
              <a:buNone/>
            </a:pPr>
            <a:r>
              <a:rPr lang="en-US" sz="4000" dirty="0" smtClean="0"/>
              <a:t>Don’t work for money. Work to learn.</a:t>
            </a:r>
            <a:endParaRPr lang="en-US" sz="4000" dirty="0"/>
          </a:p>
        </p:txBody>
      </p:sp>
      <p:sp>
        <p:nvSpPr>
          <p:cNvPr id="4" name="Title 3"/>
          <p:cNvSpPr>
            <a:spLocks noGrp="1"/>
          </p:cNvSpPr>
          <p:nvPr>
            <p:ph type="title"/>
          </p:nvPr>
        </p:nvSpPr>
        <p:spPr>
          <a:xfrm>
            <a:off x="685800" y="4724400"/>
            <a:ext cx="8229600" cy="1143000"/>
          </a:xfrm>
        </p:spPr>
        <p:txBody>
          <a:bodyPr>
            <a:normAutofit/>
          </a:bodyPr>
          <a:lstStyle/>
          <a:p>
            <a:pPr algn="l"/>
            <a:r>
              <a:rPr lang="en-US" dirty="0" smtClean="0">
                <a:solidFill>
                  <a:srgbClr val="FFC000"/>
                </a:solidFill>
              </a:rPr>
              <a:t>There is no sideways.</a:t>
            </a:r>
            <a:endParaRPr lang="en-US" dirty="0">
              <a:solidFill>
                <a:srgbClr val="FFC000"/>
              </a:solidFill>
            </a:endParaRPr>
          </a:p>
        </p:txBody>
      </p:sp>
      <p:pic>
        <p:nvPicPr>
          <p:cNvPr id="5" name="Content Placeholder 3" descr="Redwood-Road-Sequoia-National-Park.jpg"/>
          <p:cNvPicPr>
            <a:picLocks noChangeAspect="1"/>
          </p:cNvPicPr>
          <p:nvPr/>
        </p:nvPicPr>
        <p:blipFill>
          <a:blip r:embed="rId3" cstate="print"/>
          <a:stretch>
            <a:fillRect/>
          </a:stretch>
        </p:blipFill>
        <p:spPr>
          <a:xfrm>
            <a:off x="5867400" y="3810000"/>
            <a:ext cx="2331509" cy="1748632"/>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b="1" dirty="0" smtClean="0">
                <a:solidFill>
                  <a:srgbClr val="FFC000"/>
                </a:solidFill>
              </a:rPr>
              <a:t>Key to success:</a:t>
            </a:r>
            <a:r>
              <a:rPr lang="en-US" dirty="0" smtClean="0"/>
              <a:t/>
            </a:r>
            <a:br>
              <a:rPr lang="en-US" dirty="0" smtClean="0"/>
            </a:br>
            <a:r>
              <a:rPr lang="en-US" dirty="0" smtClean="0"/>
              <a:t> Learn to teach yourself more efficiently than any institution can.</a:t>
            </a:r>
            <a:endParaRPr lang="en-US" dirty="0"/>
          </a:p>
        </p:txBody>
      </p:sp>
      <p:sp>
        <p:nvSpPr>
          <p:cNvPr id="5" name="TextBox 4"/>
          <p:cNvSpPr txBox="1"/>
          <p:nvPr/>
        </p:nvSpPr>
        <p:spPr>
          <a:xfrm>
            <a:off x="3962400" y="5029200"/>
            <a:ext cx="4572000" cy="923330"/>
          </a:xfrm>
          <a:prstGeom prst="rect">
            <a:avLst/>
          </a:prstGeom>
          <a:noFill/>
        </p:spPr>
        <p:txBody>
          <a:bodyPr wrap="square" rtlCol="0">
            <a:spAutoFit/>
          </a:bodyPr>
          <a:lstStyle/>
          <a:p>
            <a:r>
              <a:rPr lang="en-US" dirty="0" smtClean="0"/>
              <a:t>No CERTS</a:t>
            </a:r>
          </a:p>
          <a:p>
            <a:r>
              <a:rPr lang="en-US" dirty="0" smtClean="0"/>
              <a:t>No Training centers</a:t>
            </a:r>
          </a:p>
          <a:p>
            <a:r>
              <a:rPr lang="en-US" dirty="0" smtClean="0"/>
              <a:t>Best cert: </a:t>
            </a:r>
            <a:r>
              <a:rPr lang="en-US" dirty="0" smtClean="0"/>
              <a:t>Great work, </a:t>
            </a:r>
            <a:r>
              <a:rPr lang="en-US" dirty="0" smtClean="0"/>
              <a:t>shipped</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What if every </a:t>
            </a:r>
            <a:r>
              <a:rPr lang="en-US" dirty="0" smtClean="0"/>
              <a:t>day moved you closer to</a:t>
            </a:r>
            <a:br>
              <a:rPr lang="en-US" dirty="0" smtClean="0"/>
            </a:br>
            <a:r>
              <a:rPr lang="en-US" dirty="0" smtClean="0"/>
              <a:t> </a:t>
            </a:r>
            <a:r>
              <a:rPr lang="en-US" dirty="0" smtClean="0">
                <a:solidFill>
                  <a:schemeClr val="accent6">
                    <a:lumMod val="75000"/>
                  </a:schemeClr>
                </a:solidFill>
              </a:rPr>
              <a:t>independence and automated income?</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gic-1-city-skyscrapers.jpg"/>
          <p:cNvPicPr>
            <a:picLocks noChangeAspect="1"/>
          </p:cNvPicPr>
          <p:nvPr/>
        </p:nvPicPr>
        <p:blipFill>
          <a:blip r:embed="rId3" cstate="print">
            <a:duotone>
              <a:prstClr val="black"/>
              <a:schemeClr val="accent1">
                <a:tint val="45000"/>
                <a:satMod val="400000"/>
              </a:schemeClr>
            </a:duotone>
            <a:lum contrast="-55000"/>
          </a:blip>
          <a:stretch>
            <a:fillRect/>
          </a:stretch>
        </p:blipFill>
        <p:spPr>
          <a:xfrm>
            <a:off x="8929" y="0"/>
            <a:ext cx="9126141" cy="6858000"/>
          </a:xfrm>
          <a:prstGeom prst="rect">
            <a:avLst/>
          </a:prstGeom>
          <a:blipFill>
            <a:blip r:embed="rId4" cstate="print">
              <a:lum contrast="-55000"/>
            </a:blip>
            <a:tile tx="0" ty="0" sx="100000" sy="100000" flip="none" algn="tl"/>
          </a:blipFill>
        </p:spPr>
      </p:pic>
      <p:sp>
        <p:nvSpPr>
          <p:cNvPr id="2" name="Title 1"/>
          <p:cNvSpPr>
            <a:spLocks noGrp="1"/>
          </p:cNvSpPr>
          <p:nvPr>
            <p:ph type="title"/>
          </p:nvPr>
        </p:nvSpPr>
        <p:spPr>
          <a:xfrm>
            <a:off x="457200" y="76200"/>
            <a:ext cx="8229600" cy="1143000"/>
          </a:xfrm>
        </p:spPr>
        <p:txBody>
          <a:bodyPr/>
          <a:lstStyle/>
          <a:p>
            <a:r>
              <a:rPr lang="en-US" dirty="0" smtClean="0"/>
              <a:t>Search for Scale</a:t>
            </a:r>
            <a:endParaRPr lang="en-US" dirty="0"/>
          </a:p>
        </p:txBody>
      </p:sp>
      <p:sp>
        <p:nvSpPr>
          <p:cNvPr id="7" name="Rectangle 6"/>
          <p:cNvSpPr/>
          <p:nvPr/>
        </p:nvSpPr>
        <p:spPr>
          <a:xfrm>
            <a:off x="0" y="5862935"/>
            <a:ext cx="9144000" cy="461665"/>
          </a:xfrm>
          <a:prstGeom prst="rect">
            <a:avLst/>
          </a:prstGeom>
        </p:spPr>
        <p:txBody>
          <a:bodyPr wrap="square">
            <a:spAutoFit/>
          </a:bodyPr>
          <a:lstStyle/>
          <a:p>
            <a:pPr algn="ctr"/>
            <a:r>
              <a:rPr lang="en-US" sz="2400" b="1" dirty="0" smtClean="0">
                <a:solidFill>
                  <a:schemeClr val="bg1"/>
                </a:solidFill>
              </a:rPr>
              <a:t>We pay people who are brave enough to lead </a:t>
            </a:r>
            <a:endParaRPr lang="en-US" sz="2400" b="1" dirty="0">
              <a:solidFill>
                <a:schemeClr val="bg1"/>
              </a:solidFill>
            </a:endParaRPr>
          </a:p>
        </p:txBody>
      </p:sp>
      <p:graphicFrame>
        <p:nvGraphicFramePr>
          <p:cNvPr id="8" name="Diagram 7"/>
          <p:cNvGraphicFramePr/>
          <p:nvPr/>
        </p:nvGraphicFramePr>
        <p:xfrm>
          <a:off x="2286000" y="1143000"/>
          <a:ext cx="4648200" cy="464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3689E942-9BB5-449F-82CA-B9837F9F4227}"/>
                                            </p:graphicEl>
                                          </p:spTgt>
                                        </p:tgtEl>
                                        <p:attrNameLst>
                                          <p:attrName>style.visibility</p:attrName>
                                        </p:attrNameLst>
                                      </p:cBhvr>
                                      <p:to>
                                        <p:strVal val="visible"/>
                                      </p:to>
                                    </p:set>
                                    <p:animEffect transition="in" filter="fade">
                                      <p:cBhvr>
                                        <p:cTn id="7" dur="2000"/>
                                        <p:tgtEl>
                                          <p:spTgt spid="8">
                                            <p:graphicEl>
                                              <a:dgm id="{3689E942-9BB5-449F-82CA-B9837F9F422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9C2693E9-85DB-4E09-AAD4-C3F07F1D6D6A}"/>
                                            </p:graphicEl>
                                          </p:spTgt>
                                        </p:tgtEl>
                                        <p:attrNameLst>
                                          <p:attrName>style.visibility</p:attrName>
                                        </p:attrNameLst>
                                      </p:cBhvr>
                                      <p:to>
                                        <p:strVal val="visible"/>
                                      </p:to>
                                    </p:set>
                                    <p:animEffect transition="in" filter="fade">
                                      <p:cBhvr>
                                        <p:cTn id="12" dur="2000"/>
                                        <p:tgtEl>
                                          <p:spTgt spid="8">
                                            <p:graphicEl>
                                              <a:dgm id="{9C2693E9-85DB-4E09-AAD4-C3F07F1D6D6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7270BB29-FAFC-4765-BC5F-A8D875B4ED43}"/>
                                            </p:graphicEl>
                                          </p:spTgt>
                                        </p:tgtEl>
                                        <p:attrNameLst>
                                          <p:attrName>style.visibility</p:attrName>
                                        </p:attrNameLst>
                                      </p:cBhvr>
                                      <p:to>
                                        <p:strVal val="visible"/>
                                      </p:to>
                                    </p:set>
                                    <p:animEffect transition="in" filter="fade">
                                      <p:cBhvr>
                                        <p:cTn id="17" dur="2000"/>
                                        <p:tgtEl>
                                          <p:spTgt spid="8">
                                            <p:graphicEl>
                                              <a:dgm id="{7270BB29-FAFC-4765-BC5F-A8D875B4ED4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F5BBD7FF-6BA3-4986-9760-C4760DE24C5E}"/>
                                            </p:graphicEl>
                                          </p:spTgt>
                                        </p:tgtEl>
                                        <p:attrNameLst>
                                          <p:attrName>style.visibility</p:attrName>
                                        </p:attrNameLst>
                                      </p:cBhvr>
                                      <p:to>
                                        <p:strVal val="visible"/>
                                      </p:to>
                                    </p:set>
                                    <p:animEffect transition="in" filter="fade">
                                      <p:cBhvr>
                                        <p:cTn id="22" dur="2000"/>
                                        <p:tgtEl>
                                          <p:spTgt spid="8">
                                            <p:graphicEl>
                                              <a:dgm id="{F5BBD7FF-6BA3-4986-9760-C4760DE24C5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A7E9863F-6E20-4596-AB36-9A8F1790D267}"/>
                                            </p:graphicEl>
                                          </p:spTgt>
                                        </p:tgtEl>
                                        <p:attrNameLst>
                                          <p:attrName>style.visibility</p:attrName>
                                        </p:attrNameLst>
                                      </p:cBhvr>
                                      <p:to>
                                        <p:strVal val="visible"/>
                                      </p:to>
                                    </p:set>
                                    <p:animEffect transition="in" filter="fade">
                                      <p:cBhvr>
                                        <p:cTn id="27" dur="2000"/>
                                        <p:tgtEl>
                                          <p:spTgt spid="8">
                                            <p:graphicEl>
                                              <a:dgm id="{A7E9863F-6E20-4596-AB36-9A8F1790D26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A4BD1CAA-AC0B-4DFD-A114-51B550729BDF}"/>
                                            </p:graphicEl>
                                          </p:spTgt>
                                        </p:tgtEl>
                                        <p:attrNameLst>
                                          <p:attrName>style.visibility</p:attrName>
                                        </p:attrNameLst>
                                      </p:cBhvr>
                                      <p:to>
                                        <p:strVal val="visible"/>
                                      </p:to>
                                    </p:set>
                                    <p:animEffect transition="in" filter="fade">
                                      <p:cBhvr>
                                        <p:cTn id="32" dur="2000"/>
                                        <p:tgtEl>
                                          <p:spTgt spid="8">
                                            <p:graphicEl>
                                              <a:dgm id="{A4BD1CAA-AC0B-4DFD-A114-51B550729B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ory\AppData\Local\Microsoft\Windows\INetCache\IE\OU6AJ393\MP900430517[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pPr algn="l"/>
            <a:r>
              <a:rPr lang="en-US" dirty="0" smtClean="0">
                <a:solidFill>
                  <a:schemeClr val="bg1"/>
                </a:solidFill>
              </a:rPr>
              <a:t>Summary</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solidFill>
                  <a:schemeClr val="bg1"/>
                </a:solidFill>
              </a:rPr>
              <a:t>Command Your Time</a:t>
            </a:r>
            <a:endParaRPr lang="en-US" dirty="0" smtClean="0">
              <a:solidFill>
                <a:schemeClr val="bg1"/>
              </a:solidFill>
            </a:endParaRPr>
          </a:p>
          <a:p>
            <a:pPr marL="514350" indent="-514350">
              <a:buFont typeface="+mj-lt"/>
              <a:buAutoNum type="arabicPeriod"/>
            </a:pPr>
            <a:r>
              <a:rPr lang="en-US" dirty="0" smtClean="0">
                <a:solidFill>
                  <a:schemeClr val="bg1"/>
                </a:solidFill>
              </a:rPr>
              <a:t>Manage Your Image </a:t>
            </a:r>
          </a:p>
          <a:p>
            <a:pPr marL="514350" indent="-514350">
              <a:buFont typeface="+mj-lt"/>
              <a:buAutoNum type="arabicPeriod"/>
            </a:pPr>
            <a:r>
              <a:rPr lang="en-US" dirty="0" smtClean="0">
                <a:solidFill>
                  <a:schemeClr val="bg1"/>
                </a:solidFill>
              </a:rPr>
              <a:t>Own Your Trajectory</a:t>
            </a:r>
          </a:p>
        </p:txBody>
      </p:sp>
      <p:sp>
        <p:nvSpPr>
          <p:cNvPr id="8194" name="AutoShape 2" descr="http://webneel.com/wallpaper/sites/default/files/images/04-2013/20-beach-sea-photograph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http://webneel.com/wallpaper/sites/default/files/images/04-2013/20-beach-sea-photograph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dirty="0" smtClean="0">
                <a:solidFill>
                  <a:schemeClr val="bg1"/>
                </a:solidFill>
              </a:rPr>
              <a:t>My </a:t>
            </a:r>
            <a:r>
              <a:rPr lang="en-US" dirty="0" err="1" smtClean="0">
                <a:solidFill>
                  <a:schemeClr val="bg1"/>
                </a:solidFill>
              </a:rPr>
              <a:t>Challeges</a:t>
            </a:r>
            <a:r>
              <a:rPr lang="en-US" dirty="0" smtClean="0">
                <a:solidFill>
                  <a:schemeClr val="bg1"/>
                </a:solidFill>
              </a:rPr>
              <a:t> to You</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pPr>
              <a:buNone/>
            </a:pPr>
            <a:r>
              <a:rPr lang="en-US" dirty="0" smtClean="0"/>
              <a:t>	Your </a:t>
            </a:r>
            <a:r>
              <a:rPr lang="en-US" b="1" dirty="0" smtClean="0">
                <a:solidFill>
                  <a:schemeClr val="accent1">
                    <a:lumMod val="75000"/>
                  </a:schemeClr>
                </a:solidFill>
              </a:rPr>
              <a:t>Luck Surface Area </a:t>
            </a:r>
            <a:r>
              <a:rPr lang="en-US" dirty="0" smtClean="0"/>
              <a:t>is directly proportional to the degree to which you do something you're passionate about combined with the total number of people to whom this is effectively communicated. </a:t>
            </a:r>
            <a:br>
              <a:rPr lang="en-US" dirty="0" smtClean="0"/>
            </a:br>
            <a:r>
              <a:rPr lang="en-US" dirty="0" smtClean="0">
                <a:solidFill>
                  <a:srgbClr val="FFC000"/>
                </a:solidFill>
              </a:rPr>
              <a:t>Jason</a:t>
            </a:r>
            <a:r>
              <a:rPr lang="en-US" dirty="0" smtClean="0">
                <a:solidFill>
                  <a:srgbClr val="FFC000"/>
                </a:solidFill>
                <a:effectLst>
                  <a:outerShdw blurRad="50800" dist="50800" dir="5400000" algn="ctr" rotWithShape="0">
                    <a:schemeClr val="bg2">
                      <a:lumMod val="50000"/>
                    </a:schemeClr>
                  </a:outerShdw>
                </a:effectLst>
              </a:rPr>
              <a:t> </a:t>
            </a:r>
            <a:r>
              <a:rPr lang="en-US" dirty="0" smtClean="0">
                <a:solidFill>
                  <a:srgbClr val="FFC000"/>
                </a:solidFill>
              </a:rPr>
              <a:t>Roberts</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pPr algn="l"/>
            <a:r>
              <a:rPr lang="en-US" sz="3600" dirty="0" smtClean="0"/>
              <a:t>Speak </a:t>
            </a:r>
            <a:r>
              <a:rPr lang="en-US" sz="2000" dirty="0" smtClean="0"/>
              <a:t/>
            </a:r>
            <a:br>
              <a:rPr lang="en-US" sz="2000" dirty="0" smtClean="0"/>
            </a:br>
            <a:r>
              <a:rPr lang="en-US" sz="3600" dirty="0" smtClean="0"/>
              <a:t>Startup Weekend</a:t>
            </a:r>
            <a:br>
              <a:rPr lang="en-US" sz="3600" dirty="0" smtClean="0"/>
            </a:br>
            <a:r>
              <a:rPr lang="en-US" sz="3600" dirty="0" smtClean="0"/>
              <a:t>Attend Conference / User Group </a:t>
            </a:r>
            <a:br>
              <a:rPr lang="en-US" sz="3600" dirty="0" smtClean="0"/>
            </a:br>
            <a:r>
              <a:rPr lang="en-US" sz="3600" dirty="0" smtClean="0"/>
              <a:t>Code for Charity</a:t>
            </a:r>
            <a:br>
              <a:rPr lang="en-US" sz="3600" dirty="0" smtClean="0"/>
            </a:br>
            <a:r>
              <a:rPr lang="en-US" sz="3600" dirty="0" smtClean="0"/>
              <a:t>Consult</a:t>
            </a:r>
            <a:br>
              <a:rPr lang="en-US" sz="3600" dirty="0" smtClean="0"/>
            </a:br>
            <a:r>
              <a:rPr lang="en-US" sz="3600" dirty="0" smtClean="0"/>
              <a:t>Blog</a:t>
            </a:r>
            <a:br>
              <a:rPr lang="en-US" sz="3600" dirty="0" smtClean="0"/>
            </a:br>
            <a:r>
              <a:rPr lang="en-US" sz="3600" dirty="0" smtClean="0"/>
              <a:t>Tweet</a:t>
            </a:r>
            <a:br>
              <a:rPr lang="en-US" sz="3600" dirty="0" smtClean="0"/>
            </a:br>
            <a:r>
              <a:rPr lang="en-US" sz="3600" dirty="0" smtClean="0"/>
              <a:t>Ship</a:t>
            </a:r>
            <a:br>
              <a:rPr lang="en-US" sz="3600" dirty="0" smtClean="0"/>
            </a:br>
            <a:r>
              <a:rPr lang="en-US" sz="3600" dirty="0" smtClean="0">
                <a:solidFill>
                  <a:schemeClr val="accent3">
                    <a:lumMod val="75000"/>
                  </a:schemeClr>
                </a:solidFill>
              </a:rPr>
              <a:t>Never Eat Alone</a:t>
            </a:r>
            <a:br>
              <a:rPr lang="en-US" sz="3600" dirty="0" smtClean="0">
                <a:solidFill>
                  <a:schemeClr val="accent3">
                    <a:lumMod val="75000"/>
                  </a:schemeClr>
                </a:solidFill>
              </a:rPr>
            </a:br>
            <a:r>
              <a:rPr lang="en-US" sz="3600" dirty="0" smtClean="0">
                <a:solidFill>
                  <a:schemeClr val="accent3">
                    <a:lumMod val="75000"/>
                  </a:schemeClr>
                </a:solidFill>
              </a:rPr>
              <a:t>Make the Hang</a:t>
            </a:r>
            <a:endParaRPr lang="en-US" sz="3600" dirty="0">
              <a:solidFill>
                <a:schemeClr val="accent3">
                  <a:lumMod val="75000"/>
                </a:schemeClr>
              </a:solidFill>
            </a:endParaRPr>
          </a:p>
        </p:txBody>
      </p:sp>
      <p:pic>
        <p:nvPicPr>
          <p:cNvPr id="5" name="Picture 4" descr="four-leaf-clover-1318889262wsA.jpg"/>
          <p:cNvPicPr>
            <a:picLocks noChangeAspect="1"/>
          </p:cNvPicPr>
          <p:nvPr/>
        </p:nvPicPr>
        <p:blipFill>
          <a:blip r:embed="rId3" cstate="print"/>
          <a:stretch>
            <a:fillRect/>
          </a:stretch>
        </p:blipFill>
        <p:spPr>
          <a:xfrm>
            <a:off x="5638800" y="4114800"/>
            <a:ext cx="2514600" cy="1885950"/>
          </a:xfrm>
          <a:prstGeom prst="rect">
            <a:avLst/>
          </a:prstGeom>
          <a:noFill/>
          <a:ln>
            <a:noFill/>
          </a:ln>
        </p:spPr>
      </p:pic>
      <p:sp>
        <p:nvSpPr>
          <p:cNvPr id="4" name="TextBox 3"/>
          <p:cNvSpPr txBox="1"/>
          <p:nvPr/>
        </p:nvSpPr>
        <p:spPr>
          <a:xfrm>
            <a:off x="2133600" y="457200"/>
            <a:ext cx="1603259" cy="400110"/>
          </a:xfrm>
          <a:prstGeom prst="rect">
            <a:avLst/>
          </a:prstGeom>
          <a:noFill/>
        </p:spPr>
        <p:txBody>
          <a:bodyPr wrap="none" rtlCol="0">
            <a:spAutoFit/>
          </a:bodyPr>
          <a:lstStyle/>
          <a:p>
            <a:r>
              <a:rPr lang="en-US" sz="2000" dirty="0" smtClean="0">
                <a:solidFill>
                  <a:schemeClr val="accent6">
                    <a:lumMod val="75000"/>
                  </a:schemeClr>
                </a:solidFill>
              </a:rPr>
              <a:t>Steal my stuff</a:t>
            </a:r>
            <a:endParaRPr lang="en-US" sz="2000" dirty="0">
              <a:solidFill>
                <a:schemeClr val="accent6">
                  <a:lumMod val="75000"/>
                </a:schemeClr>
              </a:solidFill>
            </a:endParaRPr>
          </a:p>
        </p:txBody>
      </p:sp>
      <p:cxnSp>
        <p:nvCxnSpPr>
          <p:cNvPr id="7" name="Curved Connector 6"/>
          <p:cNvCxnSpPr>
            <a:stCxn id="4" idx="1"/>
          </p:cNvCxnSpPr>
          <p:nvPr/>
        </p:nvCxnSpPr>
        <p:spPr>
          <a:xfrm rot="10800000" flipV="1">
            <a:off x="1752600" y="657254"/>
            <a:ext cx="381000" cy="180945"/>
          </a:xfrm>
          <a:prstGeom prst="curvedConnector3">
            <a:avLst>
              <a:gd name="adj1" fmla="val 50000"/>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rnold Schwarzenegger 1.JPG"/>
          <p:cNvPicPr>
            <a:picLocks noChangeAspect="1"/>
          </p:cNvPicPr>
          <p:nvPr/>
        </p:nvPicPr>
        <p:blipFill>
          <a:blip r:embed="rId3" cstate="print"/>
          <a:stretch>
            <a:fillRect/>
          </a:stretch>
        </p:blipFill>
        <p:spPr>
          <a:xfrm>
            <a:off x="1143000" y="457200"/>
            <a:ext cx="7239000" cy="57912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3.amazonaws.com/magnoliasoft.imageweb/assaffrank/supersize/af20080926%20man%20cliff%2000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Lean </a:t>
            </a:r>
            <a:r>
              <a:rPr lang="en-US" i="1" dirty="0" smtClean="0"/>
              <a:t>Into</a:t>
            </a:r>
            <a:r>
              <a:rPr lang="en-US" dirty="0" smtClean="0"/>
              <a:t> Uncertainty</a:t>
            </a:r>
            <a:endParaRPr lang="en-US" dirty="0"/>
          </a:p>
        </p:txBody>
      </p:sp>
      <p:sp>
        <p:nvSpPr>
          <p:cNvPr id="3" name="Content Placeholder 2"/>
          <p:cNvSpPr>
            <a:spLocks noGrp="1"/>
          </p:cNvSpPr>
          <p:nvPr>
            <p:ph idx="1"/>
          </p:nvPr>
        </p:nvSpPr>
        <p:spPr/>
        <p:txBody>
          <a:bodyPr>
            <a:normAutofit/>
          </a:bodyPr>
          <a:lstStyle/>
          <a:p>
            <a:pPr>
              <a:buNone/>
            </a:pPr>
            <a:r>
              <a:rPr lang="en-US" sz="2800" dirty="0" smtClean="0"/>
              <a:t>Find what scares you and </a:t>
            </a:r>
            <a:r>
              <a:rPr lang="en-US" sz="2800" i="1" dirty="0" smtClean="0">
                <a:solidFill>
                  <a:srgbClr val="00B050"/>
                </a:solidFill>
              </a:rPr>
              <a:t>run</a:t>
            </a:r>
            <a:r>
              <a:rPr lang="en-US" sz="2800" dirty="0" smtClean="0"/>
              <a:t> at it.</a:t>
            </a:r>
          </a:p>
          <a:p>
            <a:r>
              <a:rPr lang="en-US" sz="2800" dirty="0" smtClean="0"/>
              <a:t>Taking a lead job</a:t>
            </a:r>
          </a:p>
          <a:p>
            <a:r>
              <a:rPr lang="en-US" sz="2800" dirty="0" smtClean="0"/>
              <a:t>Managing others</a:t>
            </a:r>
          </a:p>
          <a:p>
            <a:r>
              <a:rPr lang="en-US" sz="2800" dirty="0" smtClean="0"/>
              <a:t>Speaking</a:t>
            </a:r>
          </a:p>
          <a:p>
            <a:r>
              <a:rPr lang="en-US" sz="2800" dirty="0" smtClean="0"/>
              <a:t>Committing to open source</a:t>
            </a:r>
          </a:p>
          <a:p>
            <a:r>
              <a:rPr lang="en-US" sz="2800" dirty="0" smtClean="0"/>
              <a:t>Shipping art</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Choose Yourself</a:t>
            </a:r>
            <a:r>
              <a:rPr lang="en-US" sz="3200" dirty="0" smtClean="0"/>
              <a:t/>
            </a:r>
            <a:br>
              <a:rPr lang="en-US" sz="3200" dirty="0" smtClean="0"/>
            </a:br>
            <a:endParaRPr lang="en-US" sz="3200" dirty="0"/>
          </a:p>
        </p:txBody>
      </p:sp>
      <p:graphicFrame>
        <p:nvGraphicFramePr>
          <p:cNvPr id="4" name="Content Placeholder 3"/>
          <p:cNvGraphicFramePr>
            <a:graphicFrameLocks noGrp="1"/>
          </p:cNvGraphicFramePr>
          <p:nvPr>
            <p:ph idx="1"/>
          </p:nvPr>
        </p:nvGraphicFramePr>
        <p:xfrm>
          <a:off x="2514600" y="1066800"/>
          <a:ext cx="5943600" cy="5125720"/>
        </p:xfrm>
        <a:graphic>
          <a:graphicData uri="http://schemas.openxmlformats.org/drawingml/2006/table">
            <a:tbl>
              <a:tblPr firstRow="1" bandRow="1">
                <a:tableStyleId>{5C22544A-7EE6-4342-B048-85BDC9FD1C3A}</a:tableStyleId>
              </a:tblPr>
              <a:tblGrid>
                <a:gridCol w="1981200"/>
                <a:gridCol w="1676400"/>
                <a:gridCol w="2286000"/>
              </a:tblGrid>
              <a:tr h="370840">
                <a:tc>
                  <a:txBody>
                    <a:bodyPr/>
                    <a:lstStyle/>
                    <a:p>
                      <a:r>
                        <a:rPr lang="en-US" dirty="0" smtClean="0"/>
                        <a:t>Easy</a:t>
                      </a:r>
                      <a:endParaRPr lang="en-US" dirty="0"/>
                    </a:p>
                  </a:txBody>
                  <a:tcPr/>
                </a:tc>
                <a:tc>
                  <a:txBody>
                    <a:bodyPr/>
                    <a:lstStyle/>
                    <a:p>
                      <a:r>
                        <a:rPr lang="en-US" dirty="0" smtClean="0"/>
                        <a:t>Hard</a:t>
                      </a:r>
                      <a:endParaRPr lang="en-US" dirty="0"/>
                    </a:p>
                  </a:txBody>
                  <a:tcPr/>
                </a:tc>
                <a:tc>
                  <a:txBody>
                    <a:bodyPr/>
                    <a:lstStyle/>
                    <a:p>
                      <a:r>
                        <a:rPr lang="en-US" dirty="0" smtClean="0"/>
                        <a:t>Hardest</a:t>
                      </a:r>
                      <a:endParaRPr lang="en-US" dirty="0"/>
                    </a:p>
                  </a:txBody>
                  <a:tcPr/>
                </a:tc>
              </a:tr>
              <a:tr h="370840">
                <a:tc>
                  <a:txBody>
                    <a:bodyPr/>
                    <a:lstStyle/>
                    <a:p>
                      <a:r>
                        <a:rPr lang="en-US" dirty="0" smtClean="0">
                          <a:solidFill>
                            <a:schemeClr val="bg1">
                              <a:lumMod val="50000"/>
                            </a:schemeClr>
                          </a:solidFill>
                        </a:rPr>
                        <a:t>Attend</a:t>
                      </a:r>
                      <a:endParaRPr lang="en-US" dirty="0">
                        <a:solidFill>
                          <a:schemeClr val="bg1">
                            <a:lumMod val="50000"/>
                          </a:schemeClr>
                        </a:solidFill>
                      </a:endParaRPr>
                    </a:p>
                  </a:txBody>
                  <a:tcPr/>
                </a:tc>
                <a:tc>
                  <a:txBody>
                    <a:bodyPr/>
                    <a:lstStyle/>
                    <a:p>
                      <a:r>
                        <a:rPr lang="en-US" dirty="0" smtClean="0">
                          <a:solidFill>
                            <a:schemeClr val="bg1">
                              <a:lumMod val="50000"/>
                            </a:schemeClr>
                          </a:solidFill>
                        </a:rPr>
                        <a:t>Speak</a:t>
                      </a:r>
                      <a:endParaRPr lang="en-US" dirty="0">
                        <a:solidFill>
                          <a:schemeClr val="bg1">
                            <a:lumMod val="50000"/>
                          </a:schemeClr>
                        </a:solidFill>
                      </a:endParaRPr>
                    </a:p>
                  </a:txBody>
                  <a:tcPr/>
                </a:tc>
                <a:tc>
                  <a:txBody>
                    <a:bodyPr/>
                    <a:lstStyle/>
                    <a:p>
                      <a:r>
                        <a:rPr lang="en-US" dirty="0" smtClean="0">
                          <a:solidFill>
                            <a:schemeClr val="bg1">
                              <a:lumMod val="50000"/>
                            </a:schemeClr>
                          </a:solidFill>
                        </a:rPr>
                        <a:t>Create</a:t>
                      </a:r>
                    </a:p>
                    <a:p>
                      <a:endParaRPr lang="en-US" dirty="0" smtClean="0">
                        <a:solidFill>
                          <a:schemeClr val="bg1">
                            <a:lumMod val="50000"/>
                          </a:schemeClr>
                        </a:solidFill>
                      </a:endParaRPr>
                    </a:p>
                    <a:p>
                      <a:endParaRPr lang="en-US" dirty="0" smtClean="0">
                        <a:solidFill>
                          <a:schemeClr val="bg1">
                            <a:lumMod val="50000"/>
                          </a:schemeClr>
                        </a:solidFill>
                      </a:endParaRPr>
                    </a:p>
                    <a:p>
                      <a:endParaRPr lang="en-US" dirty="0" smtClean="0">
                        <a:solidFill>
                          <a:schemeClr val="bg1">
                            <a:lumMod val="50000"/>
                          </a:schemeClr>
                        </a:solidFill>
                      </a:endParaRPr>
                    </a:p>
                  </a:txBody>
                  <a:tcPr/>
                </a:tc>
              </a:tr>
              <a:tr h="370840">
                <a:tc>
                  <a:txBody>
                    <a:bodyPr/>
                    <a:lstStyle/>
                    <a:p>
                      <a:r>
                        <a:rPr lang="en-US" dirty="0" smtClean="0">
                          <a:solidFill>
                            <a:schemeClr val="bg1">
                              <a:lumMod val="50000"/>
                            </a:schemeClr>
                          </a:solidFill>
                        </a:rPr>
                        <a:t>Lurk</a:t>
                      </a:r>
                      <a:endParaRPr lang="en-US" dirty="0">
                        <a:solidFill>
                          <a:schemeClr val="bg1">
                            <a:lumMod val="50000"/>
                          </a:schemeClr>
                        </a:solidFill>
                      </a:endParaRPr>
                    </a:p>
                  </a:txBody>
                  <a:tcPr/>
                </a:tc>
                <a:tc>
                  <a:txBody>
                    <a:bodyPr/>
                    <a:lstStyle/>
                    <a:p>
                      <a:r>
                        <a:rPr lang="en-US" dirty="0" smtClean="0">
                          <a:solidFill>
                            <a:schemeClr val="bg1">
                              <a:lumMod val="50000"/>
                            </a:schemeClr>
                          </a:solidFill>
                        </a:rPr>
                        <a:t>Post</a:t>
                      </a:r>
                      <a:endParaRPr lang="en-US" dirty="0">
                        <a:solidFill>
                          <a:schemeClr val="bg1">
                            <a:lumMod val="50000"/>
                          </a:schemeClr>
                        </a:solidFill>
                      </a:endParaRPr>
                    </a:p>
                  </a:txBody>
                  <a:tcPr/>
                </a:tc>
                <a:tc>
                  <a:txBody>
                    <a:bodyPr/>
                    <a:lstStyle/>
                    <a:p>
                      <a:r>
                        <a:rPr lang="en-US" dirty="0" smtClean="0">
                          <a:solidFill>
                            <a:schemeClr val="bg1">
                              <a:lumMod val="50000"/>
                            </a:schemeClr>
                          </a:solidFill>
                        </a:rPr>
                        <a:t>Build</a:t>
                      </a:r>
                    </a:p>
                    <a:p>
                      <a:endParaRPr lang="en-US" dirty="0" smtClean="0">
                        <a:solidFill>
                          <a:schemeClr val="bg1">
                            <a:lumMod val="50000"/>
                          </a:schemeClr>
                        </a:solidFill>
                      </a:endParaRPr>
                    </a:p>
                    <a:p>
                      <a:endParaRPr lang="en-US" dirty="0" smtClean="0">
                        <a:solidFill>
                          <a:schemeClr val="bg1">
                            <a:lumMod val="50000"/>
                          </a:schemeClr>
                        </a:solidFill>
                      </a:endParaRPr>
                    </a:p>
                    <a:p>
                      <a:endParaRPr lang="en-US" dirty="0" smtClean="0">
                        <a:solidFill>
                          <a:schemeClr val="bg1">
                            <a:lumMod val="50000"/>
                          </a:schemeClr>
                        </a:solidFill>
                      </a:endParaRPr>
                    </a:p>
                  </a:txBody>
                  <a:tcPr/>
                </a:tc>
              </a:tr>
              <a:tr h="370840">
                <a:tc>
                  <a:txBody>
                    <a:bodyPr/>
                    <a:lstStyle/>
                    <a:p>
                      <a:r>
                        <a:rPr lang="en-US" dirty="0" smtClean="0">
                          <a:solidFill>
                            <a:schemeClr val="bg1">
                              <a:lumMod val="50000"/>
                            </a:schemeClr>
                          </a:solidFill>
                        </a:rPr>
                        <a:t>Read</a:t>
                      </a:r>
                      <a:endParaRPr lang="en-US" dirty="0">
                        <a:solidFill>
                          <a:schemeClr val="bg1">
                            <a:lumMod val="50000"/>
                          </a:schemeClr>
                        </a:solidFill>
                      </a:endParaRPr>
                    </a:p>
                  </a:txBody>
                  <a:tcPr/>
                </a:tc>
                <a:tc>
                  <a:txBody>
                    <a:bodyPr/>
                    <a:lstStyle/>
                    <a:p>
                      <a:r>
                        <a:rPr lang="en-US" dirty="0" smtClean="0">
                          <a:solidFill>
                            <a:schemeClr val="bg1">
                              <a:lumMod val="50000"/>
                            </a:schemeClr>
                          </a:solidFill>
                        </a:rPr>
                        <a:t>Write</a:t>
                      </a:r>
                      <a:endParaRPr lang="en-US" dirty="0">
                        <a:solidFill>
                          <a:schemeClr val="bg1">
                            <a:lumMod val="50000"/>
                          </a:schemeClr>
                        </a:solidFill>
                      </a:endParaRPr>
                    </a:p>
                  </a:txBody>
                  <a:tcPr/>
                </a:tc>
                <a:tc>
                  <a:txBody>
                    <a:bodyPr/>
                    <a:lstStyle/>
                    <a:p>
                      <a:r>
                        <a:rPr lang="en-US" dirty="0" smtClean="0">
                          <a:solidFill>
                            <a:schemeClr val="bg1">
                              <a:lumMod val="50000"/>
                            </a:schemeClr>
                          </a:solidFill>
                        </a:rPr>
                        <a:t>Tribe</a:t>
                      </a:r>
                    </a:p>
                    <a:p>
                      <a:endParaRPr lang="en-US" dirty="0" smtClean="0">
                        <a:solidFill>
                          <a:schemeClr val="bg1">
                            <a:lumMod val="50000"/>
                          </a:schemeClr>
                        </a:solidFill>
                      </a:endParaRPr>
                    </a:p>
                    <a:p>
                      <a:endParaRPr lang="en-US" dirty="0" smtClean="0">
                        <a:solidFill>
                          <a:schemeClr val="bg1">
                            <a:lumMod val="50000"/>
                          </a:schemeClr>
                        </a:solidFill>
                      </a:endParaRPr>
                    </a:p>
                    <a:p>
                      <a:endParaRPr lang="en-US" dirty="0" smtClean="0">
                        <a:solidFill>
                          <a:schemeClr val="bg1">
                            <a:lumMod val="50000"/>
                          </a:schemeClr>
                        </a:solidFill>
                      </a:endParaRPr>
                    </a:p>
                  </a:txBody>
                  <a:tcPr/>
                </a:tc>
              </a:tr>
              <a:tr h="370840">
                <a:tc>
                  <a:txBody>
                    <a:bodyPr/>
                    <a:lstStyle/>
                    <a:p>
                      <a:r>
                        <a:rPr lang="en-US" dirty="0" smtClean="0">
                          <a:solidFill>
                            <a:schemeClr val="bg1">
                              <a:lumMod val="50000"/>
                            </a:schemeClr>
                          </a:solidFill>
                        </a:rPr>
                        <a:t>Learn</a:t>
                      </a:r>
                      <a:endParaRPr lang="en-US" dirty="0">
                        <a:solidFill>
                          <a:schemeClr val="bg1">
                            <a:lumMod val="50000"/>
                          </a:schemeClr>
                        </a:solidFill>
                      </a:endParaRPr>
                    </a:p>
                  </a:txBody>
                  <a:tcPr/>
                </a:tc>
                <a:tc>
                  <a:txBody>
                    <a:bodyPr/>
                    <a:lstStyle/>
                    <a:p>
                      <a:r>
                        <a:rPr lang="en-US" dirty="0" smtClean="0">
                          <a:solidFill>
                            <a:schemeClr val="bg1">
                              <a:lumMod val="50000"/>
                            </a:schemeClr>
                          </a:solidFill>
                        </a:rPr>
                        <a:t>Master</a:t>
                      </a:r>
                      <a:endParaRPr lang="en-US" dirty="0">
                        <a:solidFill>
                          <a:schemeClr val="bg1">
                            <a:lumMod val="50000"/>
                          </a:schemeClr>
                        </a:solidFill>
                      </a:endParaRPr>
                    </a:p>
                  </a:txBody>
                  <a:tcPr/>
                </a:tc>
                <a:tc>
                  <a:txBody>
                    <a:bodyPr/>
                    <a:lstStyle/>
                    <a:p>
                      <a:r>
                        <a:rPr lang="en-US" dirty="0" smtClean="0">
                          <a:solidFill>
                            <a:schemeClr val="bg1">
                              <a:lumMod val="50000"/>
                            </a:schemeClr>
                          </a:solidFill>
                        </a:rPr>
                        <a:t>Write</a:t>
                      </a:r>
                    </a:p>
                    <a:p>
                      <a:endParaRPr lang="en-US" dirty="0" smtClean="0">
                        <a:solidFill>
                          <a:schemeClr val="bg1">
                            <a:lumMod val="50000"/>
                          </a:schemeClr>
                        </a:solidFill>
                      </a:endParaRPr>
                    </a:p>
                    <a:p>
                      <a:endParaRPr lang="en-US" dirty="0" smtClean="0">
                        <a:solidFill>
                          <a:schemeClr val="bg1">
                            <a:lumMod val="50000"/>
                          </a:schemeClr>
                        </a:solidFill>
                      </a:endParaRPr>
                    </a:p>
                    <a:p>
                      <a:endParaRPr lang="en-US" dirty="0">
                        <a:solidFill>
                          <a:schemeClr val="bg1">
                            <a:lumMod val="50000"/>
                          </a:schemeClr>
                        </a:solidFill>
                      </a:endParaRPr>
                    </a:p>
                  </a:txBody>
                  <a:tcPr/>
                </a:tc>
              </a:tr>
            </a:tbl>
          </a:graphicData>
        </a:graphic>
      </p:graphicFrame>
      <p:pic>
        <p:nvPicPr>
          <p:cNvPr id="6" name="Picture 5" descr="bio-jeff-atwood.jpg"/>
          <p:cNvPicPr>
            <a:picLocks noChangeAspect="1"/>
          </p:cNvPicPr>
          <p:nvPr/>
        </p:nvPicPr>
        <p:blipFill>
          <a:blip r:embed="rId3" cstate="print"/>
          <a:stretch>
            <a:fillRect/>
          </a:stretch>
        </p:blipFill>
        <p:spPr>
          <a:xfrm>
            <a:off x="7132320" y="2646680"/>
            <a:ext cx="1173480" cy="1117600"/>
          </a:xfrm>
          <a:prstGeom prst="rect">
            <a:avLst/>
          </a:prstGeom>
        </p:spPr>
      </p:pic>
      <p:pic>
        <p:nvPicPr>
          <p:cNvPr id="7" name="Picture 6" descr="sethgodin2.jpg"/>
          <p:cNvPicPr>
            <a:picLocks noChangeAspect="1"/>
          </p:cNvPicPr>
          <p:nvPr/>
        </p:nvPicPr>
        <p:blipFill>
          <a:blip r:embed="rId4" cstate="print"/>
          <a:stretch>
            <a:fillRect/>
          </a:stretch>
        </p:blipFill>
        <p:spPr>
          <a:xfrm>
            <a:off x="7508193" y="3865880"/>
            <a:ext cx="797607" cy="1066800"/>
          </a:xfrm>
          <a:prstGeom prst="rect">
            <a:avLst/>
          </a:prstGeom>
        </p:spPr>
      </p:pic>
      <p:pic>
        <p:nvPicPr>
          <p:cNvPr id="8" name="Picture 7" descr="resig.jpeg"/>
          <p:cNvPicPr>
            <a:picLocks noChangeAspect="1"/>
          </p:cNvPicPr>
          <p:nvPr/>
        </p:nvPicPr>
        <p:blipFill>
          <a:blip r:embed="rId5" cstate="print"/>
          <a:stretch>
            <a:fillRect/>
          </a:stretch>
        </p:blipFill>
        <p:spPr>
          <a:xfrm>
            <a:off x="7315200" y="5105400"/>
            <a:ext cx="990600" cy="990600"/>
          </a:xfrm>
          <a:prstGeom prst="rect">
            <a:avLst/>
          </a:prstGeom>
        </p:spPr>
      </p:pic>
      <p:sp>
        <p:nvSpPr>
          <p:cNvPr id="9" name="TextBox 8"/>
          <p:cNvSpPr txBox="1"/>
          <p:nvPr/>
        </p:nvSpPr>
        <p:spPr>
          <a:xfrm>
            <a:off x="1143000" y="1447800"/>
            <a:ext cx="1258165" cy="369332"/>
          </a:xfrm>
          <a:prstGeom prst="rect">
            <a:avLst/>
          </a:prstGeom>
          <a:noFill/>
        </p:spPr>
        <p:txBody>
          <a:bodyPr wrap="none" rtlCol="0">
            <a:spAutoFit/>
          </a:bodyPr>
          <a:lstStyle/>
          <a:p>
            <a:r>
              <a:rPr lang="en-US" dirty="0" smtClean="0"/>
              <a:t>Conference</a:t>
            </a:r>
            <a:endParaRPr lang="en-US" dirty="0"/>
          </a:p>
        </p:txBody>
      </p:sp>
      <p:sp>
        <p:nvSpPr>
          <p:cNvPr id="10" name="TextBox 9"/>
          <p:cNvSpPr txBox="1"/>
          <p:nvPr/>
        </p:nvSpPr>
        <p:spPr>
          <a:xfrm>
            <a:off x="1524000" y="2667000"/>
            <a:ext cx="795474" cy="369332"/>
          </a:xfrm>
          <a:prstGeom prst="rect">
            <a:avLst/>
          </a:prstGeom>
          <a:noFill/>
        </p:spPr>
        <p:txBody>
          <a:bodyPr wrap="none" rtlCol="0">
            <a:spAutoFit/>
          </a:bodyPr>
          <a:lstStyle/>
          <a:p>
            <a:r>
              <a:rPr lang="en-US" dirty="0" smtClean="0"/>
              <a:t>Forum</a:t>
            </a:r>
            <a:endParaRPr lang="en-US" dirty="0"/>
          </a:p>
        </p:txBody>
      </p:sp>
      <p:sp>
        <p:nvSpPr>
          <p:cNvPr id="11" name="TextBox 10"/>
          <p:cNvSpPr txBox="1"/>
          <p:nvPr/>
        </p:nvSpPr>
        <p:spPr>
          <a:xfrm>
            <a:off x="1752600" y="3810000"/>
            <a:ext cx="593432" cy="369332"/>
          </a:xfrm>
          <a:prstGeom prst="rect">
            <a:avLst/>
          </a:prstGeom>
          <a:noFill/>
        </p:spPr>
        <p:txBody>
          <a:bodyPr wrap="none" rtlCol="0">
            <a:spAutoFit/>
          </a:bodyPr>
          <a:lstStyle/>
          <a:p>
            <a:r>
              <a:rPr lang="en-US" dirty="0" smtClean="0"/>
              <a:t>Blog</a:t>
            </a:r>
            <a:endParaRPr lang="en-US" dirty="0"/>
          </a:p>
        </p:txBody>
      </p:sp>
      <p:sp>
        <p:nvSpPr>
          <p:cNvPr id="12" name="TextBox 11"/>
          <p:cNvSpPr txBox="1"/>
          <p:nvPr/>
        </p:nvSpPr>
        <p:spPr>
          <a:xfrm>
            <a:off x="1219200" y="5029200"/>
            <a:ext cx="1244251" cy="369332"/>
          </a:xfrm>
          <a:prstGeom prst="rect">
            <a:avLst/>
          </a:prstGeom>
          <a:noFill/>
        </p:spPr>
        <p:txBody>
          <a:bodyPr wrap="none" rtlCol="0">
            <a:spAutoFit/>
          </a:bodyPr>
          <a:lstStyle/>
          <a:p>
            <a:r>
              <a:rPr lang="en-US" dirty="0" smtClean="0"/>
              <a:t>Framework</a:t>
            </a:r>
            <a:endParaRPr lang="en-US" dirty="0"/>
          </a:p>
        </p:txBody>
      </p:sp>
      <p:pic>
        <p:nvPicPr>
          <p:cNvPr id="13" name="Picture 12" descr="Lee-small.jpg"/>
          <p:cNvPicPr>
            <a:picLocks noChangeAspect="1"/>
          </p:cNvPicPr>
          <p:nvPr/>
        </p:nvPicPr>
        <p:blipFill>
          <a:blip r:embed="rId6" cstate="print"/>
          <a:stretch>
            <a:fillRect/>
          </a:stretch>
        </p:blipFill>
        <p:spPr>
          <a:xfrm>
            <a:off x="7162800" y="1524000"/>
            <a:ext cx="1143000" cy="85725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1905000"/>
          </a:xfrm>
        </p:spPr>
        <p:txBody>
          <a:bodyPr/>
          <a:lstStyle/>
          <a:p>
            <a:pPr>
              <a:buNone/>
            </a:pPr>
            <a:r>
              <a:rPr lang="en-US" dirty="0" smtClean="0"/>
              <a:t>	You are the average of the five people you spend the most time with.</a:t>
            </a:r>
            <a:br>
              <a:rPr lang="en-US" dirty="0" smtClean="0"/>
            </a:br>
            <a:r>
              <a:rPr lang="en-US" dirty="0" smtClean="0">
                <a:solidFill>
                  <a:srgbClr val="0070C0"/>
                </a:solidFill>
              </a:rPr>
              <a:t>Jim </a:t>
            </a:r>
            <a:r>
              <a:rPr lang="en-US" dirty="0" err="1" smtClean="0">
                <a:solidFill>
                  <a:srgbClr val="0070C0"/>
                </a:solidFill>
              </a:rPr>
              <a:t>Rohn</a:t>
            </a:r>
            <a:r>
              <a:rPr lang="en-US" dirty="0" smtClean="0"/>
              <a:t>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58962"/>
          </a:xfrm>
        </p:spPr>
        <p:txBody>
          <a:bodyPr>
            <a:normAutofit/>
          </a:bodyPr>
          <a:lstStyle/>
          <a:p>
            <a:r>
              <a:rPr lang="en-US" dirty="0" smtClean="0"/>
              <a:t>You Don’t Need Permission</a:t>
            </a:r>
            <a:endParaRPr lang="en-US" dirty="0"/>
          </a:p>
        </p:txBody>
      </p:sp>
      <p:pic>
        <p:nvPicPr>
          <p:cNvPr id="5" name="Picture 4" descr="SethGodin.jpg"/>
          <p:cNvPicPr>
            <a:picLocks noChangeAspect="1"/>
          </p:cNvPicPr>
          <p:nvPr/>
        </p:nvPicPr>
        <p:blipFill>
          <a:blip r:embed="rId3" cstate="print"/>
          <a:stretch>
            <a:fillRect/>
          </a:stretch>
        </p:blipFill>
        <p:spPr>
          <a:xfrm>
            <a:off x="6553200" y="2057400"/>
            <a:ext cx="1295400" cy="1758300"/>
          </a:xfrm>
          <a:prstGeom prst="rect">
            <a:avLst/>
          </a:prstGeom>
        </p:spPr>
      </p:pic>
      <p:pic>
        <p:nvPicPr>
          <p:cNvPr id="6" name="Picture 5" descr="JasonFried.jpg"/>
          <p:cNvPicPr>
            <a:picLocks noChangeAspect="1"/>
          </p:cNvPicPr>
          <p:nvPr/>
        </p:nvPicPr>
        <p:blipFill>
          <a:blip r:embed="rId4" cstate="print"/>
          <a:stretch>
            <a:fillRect/>
          </a:stretch>
        </p:blipFill>
        <p:spPr>
          <a:xfrm>
            <a:off x="5283200" y="3810000"/>
            <a:ext cx="1270000" cy="1905000"/>
          </a:xfrm>
          <a:prstGeom prst="rect">
            <a:avLst/>
          </a:prstGeom>
        </p:spPr>
      </p:pic>
      <p:pic>
        <p:nvPicPr>
          <p:cNvPr id="9" name="Content Placeholder 8" descr="bio-jeff-atwood.jpg"/>
          <p:cNvPicPr>
            <a:picLocks noGrp="1" noChangeAspect="1"/>
          </p:cNvPicPr>
          <p:nvPr>
            <p:ph idx="1"/>
          </p:nvPr>
        </p:nvPicPr>
        <p:blipFill>
          <a:blip r:embed="rId5" cstate="print"/>
          <a:stretch>
            <a:fillRect/>
          </a:stretch>
        </p:blipFill>
        <p:spPr>
          <a:xfrm>
            <a:off x="3810000" y="2438400"/>
            <a:ext cx="1493520" cy="1422400"/>
          </a:xfrm>
        </p:spPr>
      </p:pic>
      <p:pic>
        <p:nvPicPr>
          <p:cNvPr id="11" name="Picture 10" descr="Paulgraham.jpg"/>
          <p:cNvPicPr>
            <a:picLocks noChangeAspect="1"/>
          </p:cNvPicPr>
          <p:nvPr/>
        </p:nvPicPr>
        <p:blipFill>
          <a:blip r:embed="rId6" cstate="print"/>
          <a:stretch>
            <a:fillRect/>
          </a:stretch>
        </p:blipFill>
        <p:spPr>
          <a:xfrm>
            <a:off x="990600" y="1981200"/>
            <a:ext cx="1371600" cy="1831086"/>
          </a:xfrm>
          <a:prstGeom prst="rect">
            <a:avLst/>
          </a:prstGeom>
        </p:spPr>
      </p:pic>
      <p:pic>
        <p:nvPicPr>
          <p:cNvPr id="8" name="Picture 7" descr="bob martin.jpg"/>
          <p:cNvPicPr>
            <a:picLocks noChangeAspect="1"/>
          </p:cNvPicPr>
          <p:nvPr/>
        </p:nvPicPr>
        <p:blipFill>
          <a:blip r:embed="rId7" cstate="print"/>
          <a:stretch>
            <a:fillRect/>
          </a:stretch>
        </p:blipFill>
        <p:spPr>
          <a:xfrm>
            <a:off x="2362200" y="3810000"/>
            <a:ext cx="1428750" cy="18288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smtClean="0"/>
          </a:p>
          <a:p>
            <a:pPr marL="514350" indent="-514350">
              <a:buNone/>
            </a:pPr>
            <a:endParaRPr lang="en-US" dirty="0" smtClean="0"/>
          </a:p>
          <a:p>
            <a:pPr marL="742950" indent="-742950">
              <a:buAutoNum type="arabicPeriod"/>
            </a:pPr>
            <a:r>
              <a:rPr lang="en-US" dirty="0" smtClean="0"/>
              <a:t>Pick a niche</a:t>
            </a:r>
          </a:p>
          <a:p>
            <a:pPr marL="742950" indent="-742950">
              <a:buAutoNum type="arabicPeriod"/>
            </a:pPr>
            <a:r>
              <a:rPr lang="en-US" dirty="0" smtClean="0"/>
              <a:t>Consistently do things that people want.</a:t>
            </a:r>
          </a:p>
          <a:p>
            <a:pPr marL="514350" indent="-514350" algn="ct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Someone graduating from college thinks, and is told, that he needs to get a job, as if the important thing were becoming a member of an institution. You need to </a:t>
            </a:r>
            <a:r>
              <a:rPr lang="en-US" dirty="0" smtClean="0">
                <a:solidFill>
                  <a:srgbClr val="0070C0"/>
                </a:solidFill>
              </a:rPr>
              <a:t>start doing something people want</a:t>
            </a:r>
            <a:r>
              <a:rPr lang="en-US" dirty="0" smtClean="0"/>
              <a:t>. You don't need to join a company to do that. </a:t>
            </a:r>
            <a:br>
              <a:rPr lang="en-US" dirty="0" smtClean="0"/>
            </a:br>
            <a:r>
              <a:rPr lang="en-US" dirty="0" smtClean="0">
                <a:solidFill>
                  <a:srgbClr val="FFC000"/>
                </a:solidFill>
              </a:rPr>
              <a:t>Paul Graham</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4648200"/>
            <a:ext cx="7772400" cy="1752600"/>
          </a:xfrm>
        </p:spPr>
        <p:txBody>
          <a:bodyPr numCol="1">
            <a:normAutofit/>
          </a:bodyPr>
          <a:lstStyle/>
          <a:p>
            <a:r>
              <a:rPr lang="en-US" sz="2400" dirty="0" smtClean="0"/>
              <a:t/>
            </a:r>
            <a:br>
              <a:rPr lang="en-US" sz="2400" dirty="0" smtClean="0"/>
            </a:br>
            <a:r>
              <a:rPr lang="en-US" dirty="0" smtClean="0"/>
              <a:t> Cory House | </a:t>
            </a:r>
            <a:r>
              <a:rPr lang="en-US" sz="2000" dirty="0" smtClean="0"/>
              <a:t>@</a:t>
            </a:r>
            <a:r>
              <a:rPr lang="en-US" sz="2000" dirty="0" err="1" smtClean="0"/>
              <a:t>housecor</a:t>
            </a:r>
            <a:r>
              <a:rPr lang="en-US" sz="2000" dirty="0" smtClean="0"/>
              <a:t> | </a:t>
            </a:r>
            <a:r>
              <a:rPr lang="en-US" sz="2000" dirty="0" smtClean="0">
                <a:hlinkClick r:id="rId3"/>
              </a:rPr>
              <a:t>bitnative.com</a:t>
            </a:r>
            <a:endParaRPr lang="en-US" sz="2400" dirty="0" smtClean="0"/>
          </a:p>
        </p:txBody>
      </p:sp>
      <p:sp>
        <p:nvSpPr>
          <p:cNvPr id="4" name="Rectangle 3"/>
          <p:cNvSpPr/>
          <p:nvPr/>
        </p:nvSpPr>
        <p:spPr>
          <a:xfrm>
            <a:off x="1295400" y="1447800"/>
            <a:ext cx="6781800" cy="2123658"/>
          </a:xfrm>
          <a:prstGeom prst="rect">
            <a:avLst/>
          </a:prstGeom>
        </p:spPr>
        <p:txBody>
          <a:bodyPr wrap="square">
            <a:spAutoFit/>
          </a:bodyPr>
          <a:lstStyle/>
          <a:p>
            <a:pPr>
              <a:buNone/>
            </a:pPr>
            <a:r>
              <a:rPr lang="en-US" dirty="0" smtClean="0"/>
              <a:t>	</a:t>
            </a:r>
            <a:r>
              <a:rPr lang="en-US" sz="3200" dirty="0" smtClean="0"/>
              <a:t>If it’s work…we try to do less. </a:t>
            </a:r>
          </a:p>
          <a:p>
            <a:pPr>
              <a:buNone/>
            </a:pPr>
            <a:r>
              <a:rPr lang="en-US" sz="3200" dirty="0" smtClean="0"/>
              <a:t>	If it’s art…we try to do more.</a:t>
            </a:r>
            <a:br>
              <a:rPr lang="en-US" sz="3200" dirty="0" smtClean="0"/>
            </a:br>
            <a:r>
              <a:rPr lang="en-US" sz="3200" dirty="0" smtClean="0"/>
              <a:t>	</a:t>
            </a:r>
            <a:r>
              <a:rPr lang="en-US" sz="2400" dirty="0" smtClean="0">
                <a:solidFill>
                  <a:srgbClr val="FFC000"/>
                </a:solidFill>
              </a:rPr>
              <a:t>Seth Godin</a:t>
            </a:r>
            <a:endParaRPr lang="en-US" sz="3200" dirty="0" smtClean="0">
              <a:solidFill>
                <a:srgbClr val="FFC00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
            <a:ext cx="8229600" cy="1143000"/>
          </a:xfrm>
        </p:spPr>
        <p:txBody>
          <a:bodyPr/>
          <a:lstStyle/>
          <a:p>
            <a:r>
              <a:rPr lang="en-US" dirty="0" smtClean="0"/>
              <a:t>Sources</a:t>
            </a:r>
            <a:endParaRPr lang="en-US" dirty="0"/>
          </a:p>
        </p:txBody>
      </p:sp>
      <p:sp>
        <p:nvSpPr>
          <p:cNvPr id="3" name="Content Placeholder 2"/>
          <p:cNvSpPr>
            <a:spLocks noGrp="1"/>
          </p:cNvSpPr>
          <p:nvPr>
            <p:ph idx="1"/>
          </p:nvPr>
        </p:nvSpPr>
        <p:spPr>
          <a:xfrm>
            <a:off x="457200" y="1295400"/>
            <a:ext cx="8229600" cy="5334000"/>
          </a:xfrm>
        </p:spPr>
        <p:txBody>
          <a:bodyPr numCol="2">
            <a:noAutofit/>
          </a:bodyPr>
          <a:lstStyle/>
          <a:p>
            <a:r>
              <a:rPr lang="en-US" sz="1400" dirty="0" smtClean="0"/>
              <a:t>The Passionate Programmer: Creating a Remarkable Career in Software Development - Chad Fowler</a:t>
            </a:r>
          </a:p>
          <a:p>
            <a:endParaRPr lang="en-US" sz="1400" dirty="0" smtClean="0"/>
          </a:p>
          <a:p>
            <a:r>
              <a:rPr lang="en-US" sz="1400" dirty="0" smtClean="0"/>
              <a:t>Outliers: The Story of Success - Malcolm </a:t>
            </a:r>
            <a:r>
              <a:rPr lang="en-US" sz="1400" dirty="0" err="1" smtClean="0"/>
              <a:t>Gladwell</a:t>
            </a:r>
            <a:endParaRPr lang="en-US" sz="1400" dirty="0" smtClean="0"/>
          </a:p>
          <a:p>
            <a:endParaRPr lang="en-US" sz="1400" dirty="0" smtClean="0"/>
          </a:p>
          <a:p>
            <a:r>
              <a:rPr lang="en-US" sz="1400" dirty="0" smtClean="0"/>
              <a:t>The Happiness Advantage - Shawn </a:t>
            </a:r>
            <a:r>
              <a:rPr lang="en-US" sz="1400" dirty="0" err="1" smtClean="0"/>
              <a:t>Achor</a:t>
            </a:r>
            <a:endParaRPr lang="en-US" sz="1400" dirty="0" smtClean="0"/>
          </a:p>
          <a:p>
            <a:endParaRPr lang="en-US" sz="1400" dirty="0" smtClean="0"/>
          </a:p>
          <a:p>
            <a:r>
              <a:rPr lang="en-US" sz="1400" dirty="0" smtClean="0">
                <a:hlinkClick r:id="rId3"/>
              </a:rPr>
              <a:t>How to Stop Sucking and Be Awesome Instead </a:t>
            </a:r>
            <a:r>
              <a:rPr lang="en-US" sz="1400" dirty="0" smtClean="0"/>
              <a:t>- Jeff Atwood</a:t>
            </a:r>
          </a:p>
          <a:p>
            <a:endParaRPr lang="en-US" sz="1400" dirty="0" smtClean="0"/>
          </a:p>
          <a:p>
            <a:r>
              <a:rPr lang="en-US" sz="1400" dirty="0" smtClean="0"/>
              <a:t>Drive: The Surprising Truth About What Motivates Us - Daniel Pink</a:t>
            </a:r>
          </a:p>
          <a:p>
            <a:endParaRPr lang="en-US" sz="1400" dirty="0" smtClean="0"/>
          </a:p>
          <a:p>
            <a:r>
              <a:rPr lang="en-US" sz="1400" dirty="0" smtClean="0"/>
              <a:t>Switch: How to Change Things When Change Is Hard - Chip Heath &amp; Dan Heath</a:t>
            </a:r>
          </a:p>
          <a:p>
            <a:endParaRPr lang="en-US" sz="1400" dirty="0" smtClean="0"/>
          </a:p>
          <a:p>
            <a:r>
              <a:rPr lang="en-US" sz="1400" dirty="0" smtClean="0"/>
              <a:t>Never Eat Alone: And Other Secrets to Success, One Relationship at a Time - Keith </a:t>
            </a:r>
            <a:r>
              <a:rPr lang="en-US" sz="1400" dirty="0" err="1" smtClean="0"/>
              <a:t>Ferrazzi</a:t>
            </a:r>
            <a:endParaRPr lang="en-US" sz="1400" dirty="0" smtClean="0"/>
          </a:p>
          <a:p>
            <a:endParaRPr lang="en-US" sz="1400" dirty="0" smtClean="0"/>
          </a:p>
          <a:p>
            <a:r>
              <a:rPr lang="en-US" sz="1400" dirty="0" smtClean="0"/>
              <a:t>The Power of Habit – Charles </a:t>
            </a:r>
            <a:r>
              <a:rPr lang="en-US" sz="1400" dirty="0" err="1" smtClean="0"/>
              <a:t>Duhigg</a:t>
            </a:r>
            <a:endParaRPr lang="en-US" sz="1400" dirty="0" smtClean="0"/>
          </a:p>
          <a:p>
            <a:r>
              <a:rPr lang="en-US" sz="1400" dirty="0" smtClean="0">
                <a:hlinkClick r:id="rId4"/>
              </a:rPr>
              <a:t>How to Make Wealth </a:t>
            </a:r>
            <a:r>
              <a:rPr lang="en-US" sz="1400" dirty="0" smtClean="0"/>
              <a:t>- Paul Graham</a:t>
            </a:r>
          </a:p>
          <a:p>
            <a:endParaRPr lang="en-US" sz="1400" dirty="0" smtClean="0"/>
          </a:p>
          <a:p>
            <a:r>
              <a:rPr lang="en-US" sz="1400" dirty="0" smtClean="0">
                <a:hlinkClick r:id="rId5"/>
              </a:rPr>
              <a:t>Your Words Are Wasted </a:t>
            </a:r>
            <a:r>
              <a:rPr lang="en-US" sz="1400" dirty="0" smtClean="0"/>
              <a:t>- Scott Hanselman</a:t>
            </a:r>
          </a:p>
          <a:p>
            <a:endParaRPr lang="en-US" sz="1400" dirty="0" smtClean="0"/>
          </a:p>
          <a:p>
            <a:r>
              <a:rPr lang="en-US" sz="1400" dirty="0" smtClean="0"/>
              <a:t>Uncertainty: Turning Fear and Doubt into Fuel for Brilliance - Jonathan Fields</a:t>
            </a:r>
          </a:p>
          <a:p>
            <a:endParaRPr lang="en-US" sz="1400" dirty="0" smtClean="0"/>
          </a:p>
          <a:p>
            <a:r>
              <a:rPr lang="en-US" sz="1400" dirty="0" smtClean="0"/>
              <a:t>Poke the Box - Seth Godin</a:t>
            </a:r>
          </a:p>
          <a:p>
            <a:endParaRPr lang="en-US" sz="1400" dirty="0" smtClean="0"/>
          </a:p>
          <a:p>
            <a:r>
              <a:rPr lang="en-US" sz="1400" dirty="0" smtClean="0"/>
              <a:t>How to Win Friends and Influence People - Dale Carnegie</a:t>
            </a:r>
          </a:p>
          <a:p>
            <a:endParaRPr lang="en-US" sz="1400" dirty="0" smtClean="0"/>
          </a:p>
          <a:p>
            <a:r>
              <a:rPr lang="en-US" sz="1400" dirty="0" smtClean="0"/>
              <a:t>Delivering Happiness – A path to profits, passion and purpose - Tony Hsieh</a:t>
            </a:r>
          </a:p>
          <a:p>
            <a:endParaRPr lang="en-US" sz="1400" dirty="0" smtClean="0"/>
          </a:p>
          <a:p>
            <a:r>
              <a:rPr lang="en-US" sz="1400" dirty="0" err="1" smtClean="0"/>
              <a:t>Peopleware</a:t>
            </a:r>
            <a:r>
              <a:rPr lang="en-US" sz="1400" dirty="0" smtClean="0"/>
              <a:t>: Productive Projects and Teams - Tom </a:t>
            </a:r>
            <a:r>
              <a:rPr lang="en-US" sz="1400" dirty="0" err="1" smtClean="0"/>
              <a:t>DeMarco</a:t>
            </a:r>
            <a:r>
              <a:rPr lang="en-US" sz="1400" dirty="0" smtClean="0"/>
              <a:t> &amp; Timothy Lister</a:t>
            </a:r>
          </a:p>
          <a:p>
            <a:pPr>
              <a:buNone/>
            </a:pPr>
            <a:endParaRPr lang="en-US" sz="1400" dirty="0" smtClean="0"/>
          </a:p>
          <a:p>
            <a:r>
              <a:rPr lang="en-US" sz="1400" dirty="0" smtClean="0">
                <a:hlinkClick r:id="rId6"/>
              </a:rPr>
              <a:t>The power of ignoring mainstream news </a:t>
            </a:r>
            <a:r>
              <a:rPr lang="en-US" sz="1400" dirty="0" smtClean="0"/>
              <a:t>– Joel </a:t>
            </a:r>
            <a:r>
              <a:rPr lang="en-US" sz="1400" dirty="0" err="1" smtClean="0"/>
              <a:t>Gascione</a:t>
            </a:r>
            <a:endParaRPr lang="en-US" sz="1400" dirty="0"/>
          </a:p>
        </p:txBody>
      </p:sp>
      <p:sp>
        <p:nvSpPr>
          <p:cNvPr id="4" name="Subtitle 2"/>
          <p:cNvSpPr txBox="1">
            <a:spLocks/>
          </p:cNvSpPr>
          <p:nvPr/>
        </p:nvSpPr>
        <p:spPr>
          <a:xfrm>
            <a:off x="2743200" y="0"/>
            <a:ext cx="7772400" cy="1371600"/>
          </a:xfrm>
          <a:prstGeom prst="rect">
            <a:avLst/>
          </a:prstGeom>
        </p:spPr>
        <p:txBody>
          <a:bodyPr vert="horz" lIns="91440" tIns="45720" rIns="91440" bIns="45720" numCol="1"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Cory House |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housecor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7"/>
              </a:rPr>
              <a:t>bitnative.com</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hnold.jpg"/>
          <p:cNvPicPr>
            <a:picLocks noChangeAspect="1"/>
          </p:cNvPicPr>
          <p:nvPr/>
        </p:nvPicPr>
        <p:blipFill>
          <a:blip r:embed="rId3" cstate="print"/>
          <a:stretch>
            <a:fillRect/>
          </a:stretch>
        </p:blipFill>
        <p:spPr>
          <a:xfrm>
            <a:off x="533400" y="780789"/>
            <a:ext cx="8121944" cy="45532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93000" contrast="-63000"/>
                    </a14:imgEffect>
                  </a14:imgLayer>
                </a14:imgProps>
              </a:ext>
              <a:ext uri="{28A0092B-C50C-407E-A947-70E740481C1C}">
                <a14:useLocalDpi xmlns:a14="http://schemas.microsoft.com/office/drawing/2010/main" xmlns="" val="0"/>
              </a:ext>
            </a:extLst>
          </a:blip>
          <a:stretch>
            <a:fillRect/>
          </a:stretch>
        </p:blipFill>
        <p:spPr>
          <a:xfrm>
            <a:off x="0" y="117157"/>
            <a:ext cx="9144000" cy="6623685"/>
          </a:xfrm>
          <a:prstGeom prst="rect">
            <a:avLst/>
          </a:prstGeom>
        </p:spPr>
      </p:pic>
      <p:sp>
        <p:nvSpPr>
          <p:cNvPr id="5" name="TextBox 4"/>
          <p:cNvSpPr txBox="1"/>
          <p:nvPr/>
        </p:nvSpPr>
        <p:spPr>
          <a:xfrm>
            <a:off x="1524000" y="990600"/>
            <a:ext cx="1295400" cy="5078313"/>
          </a:xfrm>
          <a:prstGeom prst="rect">
            <a:avLst/>
          </a:prstGeom>
          <a:noFill/>
        </p:spPr>
        <p:txBody>
          <a:bodyPr wrap="square" rtlCol="0">
            <a:spAutoFit/>
          </a:bodyPr>
          <a:lstStyle/>
          <a:p>
            <a:pPr algn="ctr"/>
            <a:r>
              <a:rPr lang="en-US" dirty="0" smtClean="0">
                <a:solidFill>
                  <a:schemeClr val="bg1"/>
                </a:solidFill>
              </a:rPr>
              <a:t>.NET 1.0</a:t>
            </a: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r>
              <a:rPr lang="en-US" dirty="0" smtClean="0">
                <a:solidFill>
                  <a:schemeClr val="bg1"/>
                </a:solidFill>
              </a:rPr>
              <a:t>.NET 2.0</a:t>
            </a: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r>
              <a:rPr lang="en-US" dirty="0" smtClean="0">
                <a:solidFill>
                  <a:schemeClr val="bg1"/>
                </a:solidFill>
              </a:rPr>
              <a:t>.NET 3.5</a:t>
            </a: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r>
              <a:rPr lang="en-US" dirty="0" smtClean="0">
                <a:solidFill>
                  <a:schemeClr val="bg1"/>
                </a:solidFill>
              </a:rPr>
              <a:t>.NET 4.0</a:t>
            </a: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r>
              <a:rPr lang="en-US" dirty="0" smtClean="0">
                <a:solidFill>
                  <a:schemeClr val="bg1"/>
                </a:solidFill>
              </a:rPr>
              <a:t>.NET 4.5</a:t>
            </a:r>
          </a:p>
          <a:p>
            <a:pPr algn="ctr"/>
            <a:endParaRPr lang="en-US" dirty="0">
              <a:solidFill>
                <a:schemeClr val="bg1"/>
              </a:solidFill>
            </a:endParaRPr>
          </a:p>
        </p:txBody>
      </p:sp>
      <p:sp>
        <p:nvSpPr>
          <p:cNvPr id="6" name="TextBox 5"/>
          <p:cNvSpPr txBox="1"/>
          <p:nvPr/>
        </p:nvSpPr>
        <p:spPr>
          <a:xfrm>
            <a:off x="3079079" y="990600"/>
            <a:ext cx="980910" cy="4801314"/>
          </a:xfrm>
          <a:prstGeom prst="rect">
            <a:avLst/>
          </a:prstGeom>
          <a:noFill/>
        </p:spPr>
        <p:txBody>
          <a:bodyPr wrap="none" rtlCol="0">
            <a:spAutoFit/>
          </a:bodyPr>
          <a:lstStyle/>
          <a:p>
            <a:pPr algn="ctr"/>
            <a:r>
              <a:rPr lang="en-US" dirty="0" smtClean="0">
                <a:solidFill>
                  <a:schemeClr val="bg1"/>
                </a:solidFill>
              </a:rPr>
              <a:t>ASMX</a:t>
            </a: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r>
              <a:rPr lang="en-US" dirty="0" smtClean="0">
                <a:solidFill>
                  <a:schemeClr val="bg1"/>
                </a:solidFill>
              </a:rPr>
              <a:t>WCF</a:t>
            </a: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r>
              <a:rPr lang="en-US" dirty="0" smtClean="0">
                <a:solidFill>
                  <a:schemeClr val="bg1"/>
                </a:solidFill>
              </a:rPr>
              <a:t>Web API</a:t>
            </a:r>
            <a:endParaRPr lang="en-US" dirty="0">
              <a:solidFill>
                <a:schemeClr val="bg1"/>
              </a:solidFill>
            </a:endParaRPr>
          </a:p>
        </p:txBody>
      </p:sp>
      <p:sp>
        <p:nvSpPr>
          <p:cNvPr id="7" name="TextBox 6"/>
          <p:cNvSpPr txBox="1"/>
          <p:nvPr/>
        </p:nvSpPr>
        <p:spPr>
          <a:xfrm>
            <a:off x="4603079" y="1019948"/>
            <a:ext cx="1250279" cy="4801314"/>
          </a:xfrm>
          <a:prstGeom prst="rect">
            <a:avLst/>
          </a:prstGeom>
          <a:noFill/>
        </p:spPr>
        <p:txBody>
          <a:bodyPr wrap="none" rtlCol="0">
            <a:spAutoFit/>
          </a:bodyPr>
          <a:lstStyle/>
          <a:p>
            <a:pPr algn="ctr"/>
            <a:r>
              <a:rPr lang="en-US" dirty="0" smtClean="0">
                <a:solidFill>
                  <a:schemeClr val="bg1"/>
                </a:solidFill>
              </a:rPr>
              <a:t>Web Forms</a:t>
            </a:r>
          </a:p>
          <a:p>
            <a:pPr algn="ctr"/>
            <a:endParaRPr lang="en-US" dirty="0" smtClean="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r>
              <a:rPr lang="en-US" dirty="0" smtClean="0">
                <a:solidFill>
                  <a:schemeClr val="bg1"/>
                </a:solidFill>
              </a:rPr>
              <a:t>Silverlight</a:t>
            </a:r>
          </a:p>
          <a:p>
            <a:pPr algn="ctr"/>
            <a:endParaRPr lang="en-US" dirty="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r>
              <a:rPr lang="en-US" dirty="0" smtClean="0">
                <a:solidFill>
                  <a:schemeClr val="bg1"/>
                </a:solidFill>
              </a:rPr>
              <a:t>MVC</a:t>
            </a:r>
          </a:p>
          <a:p>
            <a:pPr algn="ctr"/>
            <a:endParaRPr lang="en-US" dirty="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r>
              <a:rPr lang="en-US" dirty="0" smtClean="0">
                <a:solidFill>
                  <a:schemeClr val="bg1"/>
                </a:solidFill>
              </a:rPr>
              <a:t>Razor</a:t>
            </a:r>
          </a:p>
        </p:txBody>
      </p:sp>
      <p:sp>
        <p:nvSpPr>
          <p:cNvPr id="9" name="TextBox 8"/>
          <p:cNvSpPr txBox="1"/>
          <p:nvPr/>
        </p:nvSpPr>
        <p:spPr>
          <a:xfrm>
            <a:off x="6203279" y="1028342"/>
            <a:ext cx="1840056" cy="7017306"/>
          </a:xfrm>
          <a:prstGeom prst="rect">
            <a:avLst/>
          </a:prstGeom>
          <a:noFill/>
        </p:spPr>
        <p:txBody>
          <a:bodyPr wrap="none" rtlCol="0">
            <a:spAutoFit/>
          </a:bodyPr>
          <a:lstStyle/>
          <a:p>
            <a:pPr algn="ctr"/>
            <a:r>
              <a:rPr lang="en-US" dirty="0" smtClean="0">
                <a:solidFill>
                  <a:schemeClr val="bg1"/>
                </a:solidFill>
              </a:rPr>
              <a:t>ADO.NET</a:t>
            </a:r>
          </a:p>
          <a:p>
            <a:pPr algn="ctr"/>
            <a:endParaRPr lang="en-US" dirty="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r>
              <a:rPr lang="en-US" dirty="0" smtClean="0">
                <a:solidFill>
                  <a:schemeClr val="bg1"/>
                </a:solidFill>
              </a:rPr>
              <a:t>Linq-2-SQL</a:t>
            </a:r>
          </a:p>
          <a:p>
            <a:pPr algn="ctr"/>
            <a:endParaRPr lang="en-US" dirty="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r>
              <a:rPr lang="en-US" dirty="0" smtClean="0">
                <a:solidFill>
                  <a:schemeClr val="bg1"/>
                </a:solidFill>
              </a:rPr>
              <a:t>Entity Framework</a:t>
            </a: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r>
              <a:rPr lang="en-US" dirty="0" smtClean="0">
                <a:solidFill>
                  <a:schemeClr val="bg1"/>
                </a:solidFill>
              </a:rPr>
              <a:t>EF Code First</a:t>
            </a: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endParaRPr lang="en-US" dirty="0">
              <a:solidFill>
                <a:schemeClr val="bg1"/>
              </a:solidFill>
            </a:endParaRPr>
          </a:p>
          <a:p>
            <a:pPr algn="ctr"/>
            <a:r>
              <a:rPr lang="en-US" dirty="0" smtClean="0">
                <a:solidFill>
                  <a:schemeClr val="bg1"/>
                </a:solidFill>
              </a:rPr>
              <a:t>Web API</a:t>
            </a:r>
            <a:endParaRPr lang="en-US" dirty="0">
              <a:solidFill>
                <a:schemeClr val="bg1"/>
              </a:solidFill>
            </a:endParaRPr>
          </a:p>
        </p:txBody>
      </p:sp>
      <p:cxnSp>
        <p:nvCxnSpPr>
          <p:cNvPr id="10" name="Straight Connector 9"/>
          <p:cNvCxnSpPr/>
          <p:nvPr/>
        </p:nvCxnSpPr>
        <p:spPr>
          <a:xfrm>
            <a:off x="2895600" y="1028342"/>
            <a:ext cx="0" cy="4610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98279" y="1115376"/>
            <a:ext cx="0" cy="4610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50879" y="1115376"/>
            <a:ext cx="0" cy="4610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3103" y="1034534"/>
            <a:ext cx="652743" cy="369332"/>
          </a:xfrm>
          <a:prstGeom prst="rect">
            <a:avLst/>
          </a:prstGeom>
          <a:noFill/>
        </p:spPr>
        <p:txBody>
          <a:bodyPr wrap="none" rtlCol="0">
            <a:spAutoFit/>
          </a:bodyPr>
          <a:lstStyle/>
          <a:p>
            <a:r>
              <a:rPr lang="en-US" dirty="0" smtClean="0">
                <a:solidFill>
                  <a:srgbClr val="FFC000"/>
                </a:solidFill>
              </a:rPr>
              <a:t>2002</a:t>
            </a:r>
            <a:endParaRPr lang="en-US" dirty="0">
              <a:solidFill>
                <a:srgbClr val="FFC000"/>
              </a:solidFill>
            </a:endParaRPr>
          </a:p>
        </p:txBody>
      </p:sp>
      <p:sp>
        <p:nvSpPr>
          <p:cNvPr id="16" name="TextBox 15"/>
          <p:cNvSpPr txBox="1"/>
          <p:nvPr/>
        </p:nvSpPr>
        <p:spPr>
          <a:xfrm>
            <a:off x="562127" y="5421868"/>
            <a:ext cx="652743" cy="369332"/>
          </a:xfrm>
          <a:prstGeom prst="rect">
            <a:avLst/>
          </a:prstGeom>
          <a:noFill/>
        </p:spPr>
        <p:txBody>
          <a:bodyPr wrap="none" rtlCol="0">
            <a:spAutoFit/>
          </a:bodyPr>
          <a:lstStyle/>
          <a:p>
            <a:r>
              <a:rPr lang="en-US" dirty="0" smtClean="0">
                <a:solidFill>
                  <a:srgbClr val="FFC000"/>
                </a:solidFill>
              </a:rPr>
              <a:t>2012</a:t>
            </a:r>
            <a:endParaRPr lang="en-US" dirty="0">
              <a:solidFill>
                <a:srgbClr val="FFC000"/>
              </a:solidFill>
            </a:endParaRPr>
          </a:p>
        </p:txBody>
      </p:sp>
    </p:spTree>
    <p:extLst>
      <p:ext uri="{BB962C8B-B14F-4D97-AF65-F5344CB8AC3E}">
        <p14:creationId xmlns:p14="http://schemas.microsoft.com/office/powerpoint/2010/main" xmlns="" val="1021827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Outlier…Worth it?</a:t>
            </a:r>
            <a:endParaRPr lang="en-US" dirty="0"/>
          </a:p>
        </p:txBody>
      </p:sp>
      <p:sp>
        <p:nvSpPr>
          <p:cNvPr id="4" name="Content Placeholder 3"/>
          <p:cNvSpPr>
            <a:spLocks noGrp="1"/>
          </p:cNvSpPr>
          <p:nvPr>
            <p:ph idx="1"/>
          </p:nvPr>
        </p:nvSpPr>
        <p:spPr/>
        <p:txBody>
          <a:bodyPr/>
          <a:lstStyle/>
          <a:p>
            <a:pPr marL="514350" indent="-514350">
              <a:buFont typeface="+mj-lt"/>
              <a:buAutoNum type="arabicPeriod"/>
            </a:pPr>
            <a:r>
              <a:rPr lang="en-US" dirty="0" smtClean="0"/>
              <a:t>Impact </a:t>
            </a:r>
          </a:p>
          <a:p>
            <a:pPr marL="514350" indent="-514350">
              <a:buFont typeface="+mj-lt"/>
              <a:buAutoNum type="arabicPeriod"/>
            </a:pPr>
            <a:r>
              <a:rPr lang="en-US" dirty="0" smtClean="0"/>
              <a:t>Self-actualization – it’s art.</a:t>
            </a:r>
          </a:p>
          <a:p>
            <a:pPr marL="514350" indent="-514350">
              <a:buFont typeface="+mj-lt"/>
              <a:buAutoNum type="arabicPeriod"/>
            </a:pPr>
            <a:r>
              <a:rPr lang="en-US" dirty="0" smtClean="0"/>
              <a:t>Wealth - Work “with” rather than “for”</a:t>
            </a:r>
          </a:p>
          <a:p>
            <a:pPr marL="514350" indent="-514350">
              <a:buFont typeface="+mj-lt"/>
              <a:buAutoNum type="arabicPeriod"/>
            </a:pPr>
            <a:endParaRPr lang="en-US" dirty="0" smtClean="0"/>
          </a:p>
          <a:p>
            <a:pPr marL="514350" indent="-514350">
              <a:buNone/>
            </a:pPr>
            <a:endParaRPr lang="en-US" dirty="0" smtClean="0"/>
          </a:p>
          <a:p>
            <a:pPr marL="514350" indent="-514350">
              <a:buFont typeface="+mj-lt"/>
              <a:buAutoNum type="arabicPeriod"/>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48699</TotalTime>
  <Words>2489</Words>
  <Application>Microsoft Office PowerPoint</Application>
  <PresentationFormat>On-screen Show (4:3)</PresentationFormat>
  <Paragraphs>547</Paragraphs>
  <Slides>67</Slides>
  <Notes>66</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Becoming an Outlier Career Reboot for the Developer Mind</vt:lpstr>
      <vt:lpstr>Slide 2</vt:lpstr>
      <vt:lpstr>Slide 3</vt:lpstr>
      <vt:lpstr>Lean in close…</vt:lpstr>
      <vt:lpstr>What’s an outlier look like?</vt:lpstr>
      <vt:lpstr>Slide 6</vt:lpstr>
      <vt:lpstr>Slide 7</vt:lpstr>
      <vt:lpstr>Slide 8</vt:lpstr>
      <vt:lpstr>Outlier…Worth it?</vt:lpstr>
      <vt:lpstr>Step 1: Command Your Time</vt:lpstr>
      <vt:lpstr>Slide 11</vt:lpstr>
      <vt:lpstr>Habits: 40%</vt:lpstr>
      <vt:lpstr>Slide 13</vt:lpstr>
      <vt:lpstr>10k Hours for Expertise</vt:lpstr>
      <vt:lpstr>How to Live on 24 Hours a Day</vt:lpstr>
      <vt:lpstr>Slide 16</vt:lpstr>
      <vt:lpstr>Multithread Your Life</vt:lpstr>
      <vt:lpstr>Hack The Commute</vt:lpstr>
      <vt:lpstr>Rethink Giving Back</vt:lpstr>
      <vt:lpstr>Slide 20</vt:lpstr>
      <vt:lpstr>Slide 21</vt:lpstr>
      <vt:lpstr>Slide 22</vt:lpstr>
      <vt:lpstr>The Maker’s Schedule</vt:lpstr>
      <vt:lpstr>Most Valuable Resource: Uninterrupted Thought</vt:lpstr>
      <vt:lpstr>Programmer, Interrupted</vt:lpstr>
      <vt:lpstr>Improve Your Signal to Noise</vt:lpstr>
      <vt:lpstr>Clear Your Mind via Cron</vt:lpstr>
      <vt:lpstr>Slide 28</vt:lpstr>
      <vt:lpstr>Slide 29</vt:lpstr>
      <vt:lpstr>Outliers Target Media Consumption</vt:lpstr>
      <vt:lpstr>Manicure Your Stream</vt:lpstr>
      <vt:lpstr>Where’s the Beef?</vt:lpstr>
      <vt:lpstr>Slide 33</vt:lpstr>
      <vt:lpstr>- Money is Time -</vt:lpstr>
      <vt:lpstr>Outliers Delegate</vt:lpstr>
      <vt:lpstr>Step 2: Manage Your Image</vt:lpstr>
      <vt:lpstr>Slide 37</vt:lpstr>
      <vt:lpstr>Be Purpose Built</vt:lpstr>
      <vt:lpstr>Self image == greatest constraint</vt:lpstr>
      <vt:lpstr>Can I See Your Body of Work?</vt:lpstr>
      <vt:lpstr>“Do It in Public” – Jeff Atwood</vt:lpstr>
      <vt:lpstr>Your Words Are Wasted</vt:lpstr>
      <vt:lpstr>Humble Beginnings</vt:lpstr>
      <vt:lpstr>Measure Your Brand</vt:lpstr>
      <vt:lpstr>Shelved Credentials</vt:lpstr>
      <vt:lpstr>Step 3: Own Your Trajectory</vt:lpstr>
      <vt:lpstr>The Sims</vt:lpstr>
      <vt:lpstr>Slide 48</vt:lpstr>
      <vt:lpstr>Slide 49</vt:lpstr>
      <vt:lpstr>Time = potential knowledge</vt:lpstr>
      <vt:lpstr>Slide 51</vt:lpstr>
      <vt:lpstr>There is no sideways.</vt:lpstr>
      <vt:lpstr>Key to success:  Learn to teach yourself more efficiently than any institution can.</vt:lpstr>
      <vt:lpstr>Slide 54</vt:lpstr>
      <vt:lpstr>Search for Scale</vt:lpstr>
      <vt:lpstr>Summary</vt:lpstr>
      <vt:lpstr>My Challeges to You</vt:lpstr>
      <vt:lpstr>Slide 58</vt:lpstr>
      <vt:lpstr>Speak  Startup Weekend Attend Conference / User Group  Code for Charity Consult Blog Tweet Ship Never Eat Alone Make the Hang</vt:lpstr>
      <vt:lpstr>Lean Into Uncertainty</vt:lpstr>
      <vt:lpstr>Choose Yourself </vt:lpstr>
      <vt:lpstr>Slide 62</vt:lpstr>
      <vt:lpstr>You Don’t Need Permission</vt:lpstr>
      <vt:lpstr>Slide 64</vt:lpstr>
      <vt:lpstr>Slide 65</vt:lpstr>
      <vt:lpstr>Slide 66</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an Outlier</dc:title>
  <dc:creator>Cory</dc:creator>
  <cp:lastModifiedBy>Cory House</cp:lastModifiedBy>
  <cp:revision>1009</cp:revision>
  <dcterms:created xsi:type="dcterms:W3CDTF">2012-11-04T17:42:43Z</dcterms:created>
  <dcterms:modified xsi:type="dcterms:W3CDTF">2014-01-07T22:32:01Z</dcterms:modified>
</cp:coreProperties>
</file>